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325" r:id="rId4"/>
    <p:sldId id="258" r:id="rId5"/>
    <p:sldId id="260" r:id="rId6"/>
    <p:sldId id="261" r:id="rId7"/>
    <p:sldId id="262" r:id="rId8"/>
    <p:sldId id="263" r:id="rId9"/>
    <p:sldId id="264" r:id="rId10"/>
    <p:sldId id="257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833D54-B9BB-A01C-ABBD-8802DA098B0C}" name="Fairchild, Rachel" initials="RF" userId="S::rfairchild@ocap.org::0ef42836-c1a1-470b-a80f-229b441c0a1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DB9"/>
    <a:srgbClr val="000099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3" autoAdjust="0"/>
    <p:restoredTop sz="94609" autoAdjust="0"/>
  </p:normalViewPr>
  <p:slideViewPr>
    <p:cSldViewPr snapToGrid="0">
      <p:cViewPr varScale="1">
        <p:scale>
          <a:sx n="112" d="100"/>
          <a:sy n="112" d="100"/>
        </p:scale>
        <p:origin x="264" y="4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microsoft.com/office/2018/10/relationships/authors" Target="authors.xml"/><Relationship Id="rId7" Type="http://schemas.openxmlformats.org/officeDocument/2006/relationships/slide" Target="slides/slide6.xml"/><Relationship Id="rId71" Type="http://schemas.openxmlformats.org/officeDocument/2006/relationships/slide" Target="slides/slide7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B5C76-D3FB-40AB-A7E6-9076C7DD6D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3F6644-A951-4755-AEA1-EFF762C22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AB669-1D7B-4407-B151-700DAB3C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F3C41-517A-4717-899F-14A62E242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DA4D9-84BC-42BE-BF86-9D7230F7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3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C96A-2E0B-4FA7-9C8D-0671CF4CE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072FEC-1E25-4C2A-8EB4-7E2826D51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60330-D241-4A1A-B2B5-F7F403088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1EBCD-994F-4439-A77F-4E9538A14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A0BB2-687B-479C-8855-1784E689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3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E88B68-1019-48EE-BAE5-C50E521FBC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68718-21BE-4C63-B54F-DC8FA8F53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7DE2D-52A9-4D3A-B419-E8C9E2518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2B01C-4FA5-4DE0-99D8-F93D690B9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0AF43-C8D7-4B30-9928-A29C2B266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C764D-BE9A-4662-A298-58A45B9AF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8583F-FDC5-400F-8A9C-E7E254B1B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005AD-0072-4A3E-95AC-D111BD331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9FEF8-0FA3-4022-AE7E-F851092B5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67F7A-6FEC-4758-B87E-C4F75E706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7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02393-5F00-4A98-A7EE-6189BCB84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698D6-1589-467C-94EA-F84325535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9CB71-C0FA-44AD-BF93-3580A70D8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CC101-695C-4711-90FF-EA24994E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196F1-8711-4D9A-B2A0-726803989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67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ACABA-D64D-4143-9279-468CD3D38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D1600-959A-4E69-86A3-2210269A8E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9E6306-DC27-4B94-9C9D-D2D30176E2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E9194-03E8-46A2-A428-BECDDD60F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486EAC-B5B7-49CF-B4E3-65B58E8EF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48F13-85A7-4992-86D1-03D153CC3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3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24B0D-1A04-4EA8-8DD5-F186A5CD7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69BD4-3D7E-404B-BB0A-9B6B01CB3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569EA-8E56-408A-B314-5E42428A8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9F8EF4-6EC3-45A4-8179-268AB03BC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7279D7-EBFD-4F5D-830F-95890B236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560F55-6D7D-4F02-B9B4-8739EDA0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58697-DE59-484C-9003-0EF72CBA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F0C9DE-DADA-478A-B896-476B13B66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03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1A1E4-341B-4987-B014-8BEAF92D8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8FA2D8-1B3E-45FF-91C1-7D93EDA66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F43EAB-F6D2-4CF8-BF98-2B890A12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71E90F-D0D9-4CAE-8381-C878C70A2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31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82A3B-F1BB-4035-B8E6-49D798FE7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C10861-21E0-496B-BB23-DF535BC46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0B401B-27B5-4C6E-A318-8344C952F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4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00966-1BF4-4E99-ADA8-D1FF6E541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3BF1D-C7DC-4DA1-AF82-E4F23B821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69B6E8-35AC-4822-A912-177DB9139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BBB931-05AA-4E06-BD17-B5E5C251F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E97E8-8046-4FE7-A00C-7E4D97751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C63B4B-B8B2-4C5E-BEAA-8174083CF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15212-4821-43E4-BCAC-CBDA8B78D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77942A-5B98-4470-8CEC-FB65CE8E9E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4F00D-352C-43D6-B530-BBF763510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5D3E10-5999-4C98-89EC-92273FF93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CC6E3-D919-4452-A3DB-A15FDE527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8336-0AE3-4F07-B403-38F251FD3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21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D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85F963-2F96-4355-A8C3-050CC4860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175BD-0D35-4E35-86D5-D5A4F7708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C1BC4-A469-4BB4-A8FA-8BA87A825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A6D0B-824C-4070-95D6-F9AFF60EC74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28FC8-2755-4E9C-9CC9-B84F7B1A7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85DB3-8972-444D-B582-491027CD65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D4B21-6E66-47D1-8477-A4DB859C5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2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63.xml"/><Relationship Id="rId18" Type="http://schemas.openxmlformats.org/officeDocument/2006/relationships/slide" Target="slide55.xml"/><Relationship Id="rId26" Type="http://schemas.openxmlformats.org/officeDocument/2006/relationships/slide" Target="slide19.xml"/><Relationship Id="rId3" Type="http://schemas.openxmlformats.org/officeDocument/2006/relationships/slide" Target="slide21.xml"/><Relationship Id="rId21" Type="http://schemas.openxmlformats.org/officeDocument/2006/relationships/slide" Target="slide27.xml"/><Relationship Id="rId7" Type="http://schemas.openxmlformats.org/officeDocument/2006/relationships/slide" Target="slide61.xml"/><Relationship Id="rId12" Type="http://schemas.openxmlformats.org/officeDocument/2006/relationships/slide" Target="slide53.xml"/><Relationship Id="rId17" Type="http://schemas.openxmlformats.org/officeDocument/2006/relationships/slide" Target="slide45.xml"/><Relationship Id="rId25" Type="http://schemas.openxmlformats.org/officeDocument/2006/relationships/slide" Target="slide67.xml"/><Relationship Id="rId2" Type="http://schemas.openxmlformats.org/officeDocument/2006/relationships/slide" Target="slide11.xml"/><Relationship Id="rId16" Type="http://schemas.openxmlformats.org/officeDocument/2006/relationships/slide" Target="slide35.xml"/><Relationship Id="rId20" Type="http://schemas.openxmlformats.org/officeDocument/2006/relationships/slide" Target="slide17.xml"/><Relationship Id="rId29" Type="http://schemas.openxmlformats.org/officeDocument/2006/relationships/slide" Target="slide4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1.xml"/><Relationship Id="rId11" Type="http://schemas.openxmlformats.org/officeDocument/2006/relationships/slide" Target="slide43.xml"/><Relationship Id="rId24" Type="http://schemas.openxmlformats.org/officeDocument/2006/relationships/slide" Target="slide57.xml"/><Relationship Id="rId5" Type="http://schemas.openxmlformats.org/officeDocument/2006/relationships/slide" Target="slide41.xml"/><Relationship Id="rId15" Type="http://schemas.openxmlformats.org/officeDocument/2006/relationships/slide" Target="slide25.xml"/><Relationship Id="rId23" Type="http://schemas.openxmlformats.org/officeDocument/2006/relationships/slide" Target="slide47.xml"/><Relationship Id="rId28" Type="http://schemas.openxmlformats.org/officeDocument/2006/relationships/slide" Target="slide39.xml"/><Relationship Id="rId10" Type="http://schemas.openxmlformats.org/officeDocument/2006/relationships/slide" Target="slide33.xml"/><Relationship Id="rId19" Type="http://schemas.openxmlformats.org/officeDocument/2006/relationships/slide" Target="slide65.xml"/><Relationship Id="rId31" Type="http://schemas.openxmlformats.org/officeDocument/2006/relationships/slide" Target="slide69.xml"/><Relationship Id="rId4" Type="http://schemas.openxmlformats.org/officeDocument/2006/relationships/slide" Target="slide31.xml"/><Relationship Id="rId9" Type="http://schemas.openxmlformats.org/officeDocument/2006/relationships/slide" Target="slide23.xml"/><Relationship Id="rId14" Type="http://schemas.openxmlformats.org/officeDocument/2006/relationships/slide" Target="slide15.xml"/><Relationship Id="rId22" Type="http://schemas.openxmlformats.org/officeDocument/2006/relationships/slide" Target="slide37.xml"/><Relationship Id="rId27" Type="http://schemas.openxmlformats.org/officeDocument/2006/relationships/slide" Target="slide29.xml"/><Relationship Id="rId30" Type="http://schemas.openxmlformats.org/officeDocument/2006/relationships/slide" Target="slide5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242220-2C09-8844-1698-F58AFC5BE31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Educator Instructions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23DE27-4CD9-4508-8D1F-3C4C86166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9567B6-62C5-493E-A5C1-F59158DB529C}"/>
              </a:ext>
            </a:extLst>
          </p:cNvPr>
          <p:cNvSpPr txBox="1"/>
          <p:nvPr/>
        </p:nvSpPr>
        <p:spPr>
          <a:xfrm>
            <a:off x="454660" y="415925"/>
            <a:ext cx="1125982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Educator Instructions:</a:t>
            </a:r>
          </a:p>
          <a:p>
            <a:pPr>
              <a:defRPr/>
            </a:pPr>
            <a:endParaRPr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Click a dollar amount to open the answer. </a:t>
            </a:r>
          </a:p>
          <a:p>
            <a:pPr lvl="2">
              <a:defRPr/>
            </a:pPr>
            <a:endParaRPr lang="en-US" sz="2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Click the question mark or anywhere on the screen to reveal the question.</a:t>
            </a:r>
          </a:p>
          <a:p>
            <a:pPr lvl="2">
              <a:defRPr/>
            </a:pPr>
            <a:endParaRPr lang="en-US" sz="2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Click the home icon to return to the board.</a:t>
            </a:r>
          </a:p>
          <a:p>
            <a:pPr lvl="2">
              <a:defRPr/>
            </a:pPr>
            <a:endParaRPr lang="en-US" sz="2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Dollar amounts will “disappear” from the board after being clicked, but you can still click the box to reopen that answer.</a:t>
            </a:r>
          </a:p>
          <a:p>
            <a:pPr lvl="2">
              <a:defRPr/>
            </a:pPr>
            <a:endParaRPr lang="en-US" sz="2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 reset the board and show all dollar amounts, close the PowerPoint and reopen it.</a:t>
            </a:r>
          </a:p>
        </p:txBody>
      </p:sp>
      <p:pic>
        <p:nvPicPr>
          <p:cNvPr id="9" name="Graphic 8" descr="Dollar">
            <a:extLst>
              <a:ext uri="{FF2B5EF4-FFF2-40B4-BE49-F238E27FC236}">
                <a16:creationId xmlns:a16="http://schemas.microsoft.com/office/drawing/2014/main" id="{6715584E-1DDB-4CA0-A066-D6C606041C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9632" y="1296525"/>
            <a:ext cx="612648" cy="612648"/>
          </a:xfrm>
          <a:prstGeom prst="rect">
            <a:avLst/>
          </a:prstGeom>
        </p:spPr>
      </p:pic>
      <p:pic>
        <p:nvPicPr>
          <p:cNvPr id="14" name="Graphic 8" descr="Help">
            <a:extLst>
              <a:ext uri="{FF2B5EF4-FFF2-40B4-BE49-F238E27FC236}">
                <a16:creationId xmlns:a16="http://schemas.microsoft.com/office/drawing/2014/main" id="{87CC540A-FD10-4C0C-B8A0-9246B7863A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32" y="2184938"/>
            <a:ext cx="612775" cy="612775"/>
          </a:xfrm>
          <a:prstGeom prst="rect">
            <a:avLst/>
          </a:prstGeom>
        </p:spPr>
      </p:pic>
      <p:pic>
        <p:nvPicPr>
          <p:cNvPr id="6" name="Graphic 6" descr="Home">
            <a:extLst>
              <a:ext uri="{FF2B5EF4-FFF2-40B4-BE49-F238E27FC236}">
                <a16:creationId xmlns:a16="http://schemas.microsoft.com/office/drawing/2014/main" id="{50A8BBB9-09CD-4261-9E0D-F6B428DC74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80" y="3272305"/>
            <a:ext cx="609600" cy="609600"/>
          </a:xfrm>
          <a:prstGeom prst="rect">
            <a:avLst/>
          </a:prstGeom>
        </p:spPr>
      </p:pic>
      <p:pic>
        <p:nvPicPr>
          <p:cNvPr id="13" name="Graphic 12" descr="Cursor">
            <a:extLst>
              <a:ext uri="{FF2B5EF4-FFF2-40B4-BE49-F238E27FC236}">
                <a16:creationId xmlns:a16="http://schemas.microsoft.com/office/drawing/2014/main" id="{972109C8-D2A6-423F-BD46-A8731B009D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1348" y="4218314"/>
            <a:ext cx="612648" cy="612648"/>
          </a:xfrm>
          <a:prstGeom prst="rect">
            <a:avLst/>
          </a:prstGeom>
        </p:spPr>
      </p:pic>
      <p:pic>
        <p:nvPicPr>
          <p:cNvPr id="11" name="Graphic 10" descr="Close">
            <a:extLst>
              <a:ext uri="{FF2B5EF4-FFF2-40B4-BE49-F238E27FC236}">
                <a16:creationId xmlns:a16="http://schemas.microsoft.com/office/drawing/2014/main" id="{0B4EAF14-A8F0-412A-8DCF-D13503F114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9632" y="5468511"/>
            <a:ext cx="612648" cy="6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2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356C46-E375-DD85-9F1C-3B36E2E7CEE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Game Board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D3038D0-BF7C-4A12-A20E-DF8A0F31B4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190112"/>
              </p:ext>
            </p:extLst>
          </p:nvPr>
        </p:nvGraphicFramePr>
        <p:xfrm>
          <a:off x="0" y="0"/>
          <a:ext cx="12192000" cy="6857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629136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3809935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2411548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834866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7183109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26556728"/>
                    </a:ext>
                  </a:extLst>
                </a:gridCol>
              </a:tblGrid>
              <a:tr h="113251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COLLEGE INFO</a:t>
                      </a:r>
                    </a:p>
                  </a:txBody>
                  <a:tcPr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PREPARING FOR COLLEGE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IMPORTANT WEBSITES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FAFSA &amp; FINANCIAL AID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OKLAHOMA FACTS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 OF COLLEGES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61500"/>
                  </a:ext>
                </a:extLst>
              </a:tr>
              <a:tr h="1132513"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" action="ppaction://hlinksldjump"/>
                        </a:rPr>
                        <a:t>$100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3" action="ppaction://hlinksldjump"/>
                        </a:rPr>
                        <a:t>$100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4" action="ppaction://hlinksldjump"/>
                        </a:rPr>
                        <a:t>$100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5" action="ppaction://hlinksldjump"/>
                        </a:rPr>
                        <a:t>$100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6" action="ppaction://hlinksldjump"/>
                        </a:rPr>
                        <a:t>$100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7" action="ppaction://hlinksldjump"/>
                        </a:rPr>
                        <a:t>$100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383277"/>
                  </a:ext>
                </a:extLst>
              </a:tr>
              <a:tr h="1148243"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8" action="ppaction://hlinksldjump"/>
                        </a:rPr>
                        <a:t>$200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9" action="ppaction://hlinksldjump"/>
                        </a:rPr>
                        <a:t>$200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0" action="ppaction://hlinksldjump"/>
                        </a:rPr>
                        <a:t>$200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1" action="ppaction://hlinksldjump"/>
                        </a:rPr>
                        <a:t>$200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2" action="ppaction://hlinksldjump"/>
                        </a:rPr>
                        <a:t>$200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3" action="ppaction://hlinksldjump"/>
                        </a:rPr>
                        <a:t>$200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75288"/>
                  </a:ext>
                </a:extLst>
              </a:tr>
              <a:tr h="1148243"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4" action="ppaction://hlinksldjump"/>
                        </a:rPr>
                        <a:t>$300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5" action="ppaction://hlinksldjump"/>
                        </a:rPr>
                        <a:t>$300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6" action="ppaction://hlinksldjump"/>
                        </a:rPr>
                        <a:t>$300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7" action="ppaction://hlinksldjump"/>
                        </a:rPr>
                        <a:t>$300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8" action="ppaction://hlinksldjump"/>
                        </a:rPr>
                        <a:t>$300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19" action="ppaction://hlinksldjump"/>
                        </a:rPr>
                        <a:t>$300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3423181"/>
                  </a:ext>
                </a:extLst>
              </a:tr>
              <a:tr h="1148243"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0" action="ppaction://hlinksldjump"/>
                        </a:rPr>
                        <a:t>$400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1" action="ppaction://hlinksldjump"/>
                        </a:rPr>
                        <a:t>$400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2" action="ppaction://hlinksldjump"/>
                        </a:rPr>
                        <a:t>$400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3" action="ppaction://hlinksldjump"/>
                        </a:rPr>
                        <a:t>$400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4" action="ppaction://hlinksldjump"/>
                        </a:rPr>
                        <a:t>$400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5" action="ppaction://hlinksldjump"/>
                        </a:rPr>
                        <a:t>$400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1718583"/>
                  </a:ext>
                </a:extLst>
              </a:tr>
              <a:tr h="1148243"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6" action="ppaction://hlinksldjump"/>
                        </a:rPr>
                        <a:t>$500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7" action="ppaction://hlinksldjump"/>
                        </a:rPr>
                        <a:t>$500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8" action="ppaction://hlinksldjump"/>
                        </a:rPr>
                        <a:t>$500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29" action="ppaction://hlinksldjump"/>
                        </a:rPr>
                        <a:t>$500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30" action="ppaction://hlinksldjump"/>
                        </a:rPr>
                        <a:t>$500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u="sng" baseline="0" dirty="0">
                          <a:uFill>
                            <a:solidFill>
                              <a:srgbClr val="2D2DB9"/>
                            </a:solidFill>
                          </a:uFill>
                          <a:hlinkClick r:id="rId31" action="ppaction://hlinksldjump"/>
                        </a:rPr>
                        <a:t>$500</a:t>
                      </a:r>
                      <a:endParaRPr lang="en-US" sz="4800" b="1" u="sng" baseline="0" dirty="0">
                        <a:uFill>
                          <a:solidFill>
                            <a:srgbClr val="2D2DB9"/>
                          </a:solidFill>
                        </a:u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6703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067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ext Box 10">
            <a:extLst>
              <a:ext uri="{FF2B5EF4-FFF2-40B4-BE49-F238E27FC236}">
                <a16:creationId xmlns:a16="http://schemas.microsoft.com/office/drawing/2014/main" id="{6C988A56-6A4C-4590-B9B3-B630E28A856C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69863" y="760552"/>
            <a:ext cx="11737657" cy="5632311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degree given upon completion of four years of full-time higher education or equivalent studies </a:t>
            </a:r>
            <a:endParaRPr kumimoji="0" lang="en-US" altLang="en-US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559CDFED-E264-4EFB-AEA9-EAFA581C9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5" name="Graphic 8" descr="Help">
            <a:extLst>
              <a:ext uri="{FF2B5EF4-FFF2-40B4-BE49-F238E27FC236}">
                <a16:creationId xmlns:a16="http://schemas.microsoft.com/office/drawing/2014/main" id="{696366E6-FA11-498E-BFAD-EFE93CC5B7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116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3497188-558D-4EFB-AD67-97BE7C3D267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965741" y="2828835"/>
            <a:ext cx="8186858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Bachelor’s degree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06A600C-7F28-46D0-8A25-7C295317D1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74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58F76675-01C5-4B47-B29A-118F234C280B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39315" y="1074509"/>
            <a:ext cx="11639709" cy="4708981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calendar system used by colleges and universities 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Classes and grade reports are commonly divided into two of these</a:t>
            </a: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4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058961A5-6CC8-405E-92C6-14235FAB18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5" name="Graphic 8" descr="Help">
            <a:extLst>
              <a:ext uri="{FF2B5EF4-FFF2-40B4-BE49-F238E27FC236}">
                <a16:creationId xmlns:a16="http://schemas.microsoft.com/office/drawing/2014/main" id="{7C1A57C6-AE93-4015-83E9-9D5DBEA0C1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96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78767B6-5DA6-4BD9-96B5-50CA2D5B317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669695" y="2828835"/>
            <a:ext cx="4852610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Semesters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3C2A8315-8AEE-4C0A-B40D-B3C7ADB8DC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429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861693-E7C7-4F36-A1E1-750214EAB279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80181" y="1166842"/>
            <a:ext cx="11757977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cost of attending classes at a technology center, college or university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7DBA2B9D-31E5-4882-9ADA-D02BA7C59A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82C47B86-6846-4971-A561-79FFD2A98D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2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D802760-FEED-47F9-8FC6-404FC0D1D29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948994" y="2828835"/>
            <a:ext cx="6220357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Tuition &amp; fees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AC2E1342-5CB3-4D3B-895A-14BE3D9AD1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054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E74FCD56-CC50-4694-8081-6C180DD399CA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11931" y="1166842"/>
            <a:ext cx="11768137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 academic subject area in which students take courses and choose to earn a degree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C87984A7-C829-494E-834D-246EC38E76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5780692C-E122-40F6-B21C-E2DEBF112F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175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E36E2CD-1D58-43CE-831B-DF1C33A04FB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735731" y="2828835"/>
            <a:ext cx="2646878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Major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E99A862B-440C-4D19-A775-597F29D28F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393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6630C11-E207-41DE-BFB4-C6970BFA23B4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85261" y="1166842"/>
            <a:ext cx="11747817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program that allows eligible high school students to take credit-earning college courses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F9FD3375-2133-4AD6-A199-CD21B2FDD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765E68BA-49F3-4633-A92E-8AB01BD522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26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76303-90ED-21C5-915E-14AC020FB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Jeopardy!</a:t>
            </a:r>
          </a:p>
        </p:txBody>
      </p:sp>
      <p:pic>
        <p:nvPicPr>
          <p:cNvPr id="4" name="Picture 3" descr="Jeopardy!">
            <a:extLst>
              <a:ext uri="{FF2B5EF4-FFF2-40B4-BE49-F238E27FC236}">
                <a16:creationId xmlns:a16="http://schemas.microsoft.com/office/drawing/2014/main" id="{64C02D03-3719-4DC3-B6EE-C08AB46B0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55662"/>
            <a:ext cx="9144000" cy="514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8E68DD-75E7-4CFF-A56C-DB6B34C7A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677"/>
          <a:stretch/>
        </p:blipFill>
        <p:spPr bwMode="auto">
          <a:xfrm>
            <a:off x="1524000" y="1"/>
            <a:ext cx="91440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9807F2D-CB07-4F19-9CEB-F8FFB7C5F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250" b="93677"/>
          <a:stretch/>
        </p:blipFill>
        <p:spPr bwMode="auto">
          <a:xfrm>
            <a:off x="10325100" y="1"/>
            <a:ext cx="18669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4010405-2503-44B6-88FD-E19EF1C7D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389" b="93677"/>
          <a:stretch/>
        </p:blipFill>
        <p:spPr bwMode="auto">
          <a:xfrm>
            <a:off x="0" y="0"/>
            <a:ext cx="18542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F0B3CE3-802A-42F9-A607-E8E4B054E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4"/>
          <a:stretch/>
        </p:blipFill>
        <p:spPr bwMode="auto">
          <a:xfrm>
            <a:off x="1524000" y="5765800"/>
            <a:ext cx="9144000" cy="109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A05C85A-D019-4D5B-875A-EBE120785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250" t="95404"/>
          <a:stretch/>
        </p:blipFill>
        <p:spPr bwMode="auto">
          <a:xfrm>
            <a:off x="10325100" y="5765799"/>
            <a:ext cx="1866900" cy="109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1FBB4AE-C0FD-48B3-BE86-93711265E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4" r="97500"/>
          <a:stretch/>
        </p:blipFill>
        <p:spPr bwMode="auto">
          <a:xfrm>
            <a:off x="0" y="5765798"/>
            <a:ext cx="1752600" cy="109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2F7F93B-5288-465F-924B-B15C0B167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7500"/>
          <a:stretch/>
        </p:blipFill>
        <p:spPr bwMode="auto">
          <a:xfrm>
            <a:off x="0" y="855660"/>
            <a:ext cx="1752600" cy="514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8CDC02F-E84D-4BE9-A912-67DF56650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361"/>
          <a:stretch/>
        </p:blipFill>
        <p:spPr bwMode="auto">
          <a:xfrm>
            <a:off x="10426700" y="855660"/>
            <a:ext cx="1752600" cy="514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1187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5C940F65-6909-447E-AADE-ACD21F9BE4B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438400" y="2274838"/>
            <a:ext cx="7315200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Concurrent Enrollment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4AA94862-7738-472A-9B66-C04C2B12A8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8042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CA5EBD62-601D-42E5-9F40-3BE8B116C41D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731520" y="1166842"/>
            <a:ext cx="10728960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These two tests are most commonly used for college admission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073FC265-1889-4504-9431-B05620A80C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D87896FE-4D0C-4721-AA21-3E65C9FEEE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514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6ED4C4-ED31-49C3-B6A0-674D0F277CD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287270" y="2828835"/>
            <a:ext cx="7543800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ACT/SAT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2A9333EB-1B54-4CCE-8F29-3ABBD39226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646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9BF84021-F3FA-4173-9BB0-FE1AFB454FA3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340360" y="612844"/>
            <a:ext cx="11511280" cy="5632311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program for qualified 8th - 12th grade Oklahoma students to earn a scholarship for college tuition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1DF0BB76-CD7C-4CFF-9385-96AD52DC2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C4565BA6-3F76-4F36-BB97-D75A90D889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6242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4879EA-31A3-48C1-B257-558AF96D629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362200" y="2274838"/>
            <a:ext cx="7467600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Oklahoma’s Promise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FEF4EC0B-9A1D-4E69-B777-2F870FBA16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575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0B4B17E6-4EC2-4B48-A309-76B7BB415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12D8A37E-2C96-4A37-B08D-552C248B3B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CD7FDB47-FACE-4251-85FC-33D92BD396B1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80181" y="612844"/>
            <a:ext cx="11757978" cy="5632311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These allow students to take college-level coursework in high school – Many colleges and universities award college credit after successful course and exam completion</a:t>
            </a:r>
          </a:p>
        </p:txBody>
      </p:sp>
    </p:spTree>
    <p:extLst>
      <p:ext uri="{BB962C8B-B14F-4D97-AF65-F5344CB8AC3E}">
        <p14:creationId xmlns:p14="http://schemas.microsoft.com/office/powerpoint/2010/main" val="15669244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8D87AF-0CF5-411C-9113-6D35B62DBF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14070" y="1720840"/>
            <a:ext cx="10563860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Advanced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Placement (AP) Courses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5CD5928-A4D2-4D7D-BF4F-C88A8B39E5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9941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49D674C9-84DD-4F9B-912F-1531A3ED50B7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000760" y="1166842"/>
            <a:ext cx="10190480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High school students should search for these to help with college costs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5CF6F61E-39AB-446E-98B6-C6362515F2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1820FBD7-1399-4775-BC5A-0B93F793F5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065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F95FD0C-92D7-44E4-856B-A35D07F281C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142807" y="2828835"/>
            <a:ext cx="7832725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Scholarships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335E36D9-D7B4-459D-B88B-4AAF1EE550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378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CCDC45D6-AF72-483E-B088-92FD067FDC0E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308610" y="455752"/>
            <a:ext cx="11501120" cy="5632311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customized plan for students and counselors to track the completion of activities designed to explore career and educational opportunities after high school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4D019C1A-2FE8-48AC-8AAF-74D22B3472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0D26FF3E-9208-4AF5-A2CB-155404229D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782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23DE27-4CD9-4508-8D1F-3C4C86166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9567B6-62C5-493E-A5C1-F59158DB529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34820" y="2498725"/>
            <a:ext cx="8648700" cy="18605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Categories</a:t>
            </a:r>
          </a:p>
        </p:txBody>
      </p:sp>
    </p:spTree>
    <p:extLst>
      <p:ext uri="{BB962C8B-B14F-4D97-AF65-F5344CB8AC3E}">
        <p14:creationId xmlns:p14="http://schemas.microsoft.com/office/powerpoint/2010/main" val="11294101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F725DC-AB8A-414A-A756-E9B6D2BEA81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286000" y="1720840"/>
            <a:ext cx="7620000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Individual Career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Academic Plan (ICAP)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82320B58-6459-49C4-A97D-24F9DB86F8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590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71EB716-5844-4762-8E32-3CE6202CD47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53440" y="1166842"/>
            <a:ext cx="10485120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web address students can use to access and complete their FAFSA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776CEDE-974E-411A-AECE-975672A335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72AC0BC9-C519-41BF-8EA4-44BD739959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9987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1C43AB3-EA86-4DA3-BA91-68636842CFE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504464" y="2828835"/>
            <a:ext cx="5109412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FAFSA.gov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68B690E8-977F-4318-B32C-21589D0C14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324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5729E84C-1CFF-4D11-896E-DD372795847B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541655" y="1166842"/>
            <a:ext cx="11035030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site provides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information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 all types of federal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student aid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C9442157-D5A6-4A3D-991A-64952B9611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41C01E59-4DBA-4D2C-9C26-67C16D7F57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521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69F9335F-9D3F-BBB0-13D2-F8CA759CE3F7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3537397" y="-1073930"/>
            <a:ext cx="5262980" cy="92333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StudentAid.gov1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403F5B6-D548-4D0A-83DA-12D0BE97F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2477" y="2828835"/>
            <a:ext cx="7007046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StudentAid.gov</a:t>
            </a:r>
            <a:endParaRPr kumimoji="0" lang="en-US" altLang="en-US" sz="7200" b="1" i="0" u="none" strike="noStrike" kern="1200" cap="none" spc="0" normalizeH="0" baseline="0" noProof="0" dirty="0">
              <a:ln>
                <a:noFill/>
              </a:ln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6708796B-4694-4A48-9BF1-D9A3D78247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1280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90875DE0-702E-403F-98AE-EA2E7772CCDE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412521" y="1166842"/>
            <a:ext cx="11366957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website used to create username and password before you complete</a:t>
            </a:r>
            <a:r>
              <a:rPr lang="en-US" alt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your FAFSA</a:t>
            </a:r>
            <a:endParaRPr kumimoji="0" lang="en-US" altLang="en-US" sz="7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9C4DAD77-04FE-4FE0-A781-6CEF5CA371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9766004F-0D91-4A6C-852D-DE582A92A5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2088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AD1128A4-55D6-4736-BC7B-D0229863681D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592480" y="2828835"/>
            <a:ext cx="7007046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StudentAid.gov</a:t>
            </a:r>
            <a:endParaRPr kumimoji="0" lang="en-US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47486C2D-240D-435D-B68B-DF923A681A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549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0D7AB3F4-39A7-4C3D-94AC-A7226DFD7CC3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031240" y="1166842"/>
            <a:ext cx="10129520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website offers virtual tours of Oklahoma college campuses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EACF420E-4976-4E84-A4AE-F1CB8CA40F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4DA8DD5E-998F-4D95-AA3A-5F54349B91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705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B0A8FB1-582E-43E1-B4C9-E889CCB2E7B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848683" y="2828835"/>
            <a:ext cx="8494633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OKcollegestart.org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81E34B34-74C7-4A92-BB99-CB250E67A7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2143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2FF9E758-97F2-44B8-AF63-48F72E375959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21535" y="612844"/>
            <a:ext cx="11748929" cy="5632311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website includes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information 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College Application Week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including admission tips,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sample essay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college comparisons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46A26A1B-176C-43C9-8954-CB2A1A930D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66DA2799-A00F-46EF-94FC-A732313CFB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38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7B8488B-9E10-4AEF-8A3F-D5FCA0004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12743B-B00E-4786-BB33-3BBD3C85AED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71650" y="1612900"/>
            <a:ext cx="8648700" cy="3632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College Information</a:t>
            </a:r>
          </a:p>
        </p:txBody>
      </p:sp>
    </p:spTree>
    <p:extLst>
      <p:ext uri="{BB962C8B-B14F-4D97-AF65-F5344CB8AC3E}">
        <p14:creationId xmlns:p14="http://schemas.microsoft.com/office/powerpoint/2010/main" val="19740330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1D1203D8-15B4-449E-9F42-324CC6D57960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074261" y="2875002"/>
            <a:ext cx="9969817" cy="1107996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OKCollegeAppWeek.org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F09D7C4-09ED-479C-BA2F-4C94B0DBD4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2681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084FFF12-1FFF-4846-9766-2EB30B576986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93370" y="1166842"/>
            <a:ext cx="11531600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financial aid program that provides jobs for students to help them pay for college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763624FF-BDAF-4BF4-8423-693BEBE817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B667E3E0-06FE-44E4-98FC-60A230A47F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85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7D9EA3C-8356-466E-B975-E15FE78FAA3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362200" y="2274838"/>
            <a:ext cx="7467600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Federal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Work-Study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51CC5668-AE76-42C5-8A79-DEFDAF0240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7738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0E706653-C7B8-4AAD-8E34-7F08740885C7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403860" y="1166842"/>
            <a:ext cx="11384280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These financial aid programs are considered FREE money and don’t have to be paid back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F679513D-4D8B-4E4A-BE8A-CAD4252CA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7E764B6D-8859-4882-B787-E35AA23698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4629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2D2DD72-5368-4275-9C40-72C181FA8F1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167413" y="2274838"/>
            <a:ext cx="7783513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Grants and Scholarships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850AA446-5BD1-47C0-B931-6DBC6AC525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8243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A1B0E5E4-7C82-4418-B5AB-BE3A87998291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572770" y="1166842"/>
            <a:ext cx="10972800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form students must fill out every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year to receive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federal financial aid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867F3AE6-A0A0-4384-A649-A1F05E7991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C4FE8FBB-90FC-4935-8BA6-1FC50218B7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7508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B4527CB-A6D0-42B2-BD70-369E41100C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81000" y="1720840"/>
            <a:ext cx="11356340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Free Application for Federal Student Aid (FAFSA)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345F5ADA-411A-435A-9DB7-8B1DF170A5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4493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3C30E035-69E4-40F4-B2B7-B20FFCFEADB2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69240" y="1720840"/>
            <a:ext cx="11579860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financial aid program offers money to students that must be paid back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E5F6ED7D-EA5B-4B80-ADA8-9616717875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C2BF9244-F33C-4BDE-9918-054E82C435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8558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E10939D-1E5F-498C-8256-EDC7698554E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171700" y="2828835"/>
            <a:ext cx="7848600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Student Loans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7D3DAF3C-999A-4D2F-8E3E-01D15491F2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6500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C7F8683B-E551-495F-AD72-6B5B47CE34A8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450850" y="1166842"/>
            <a:ext cx="11216640" cy="452431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username and password used as the electronic signature on the FAFSA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02D68AE-996E-4FF9-8DF3-001754D7CB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6E3B1AE2-778E-474C-B415-CB93C106D8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590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4B7EF09-3296-4F54-9C04-CF00E34C01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290868-E3C0-4E6C-A0FA-0E9B8C9E325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71650" y="1612900"/>
            <a:ext cx="8648700" cy="3632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Planning for College</a:t>
            </a:r>
          </a:p>
        </p:txBody>
      </p:sp>
    </p:spTree>
    <p:extLst>
      <p:ext uri="{BB962C8B-B14F-4D97-AF65-F5344CB8AC3E}">
        <p14:creationId xmlns:p14="http://schemas.microsoft.com/office/powerpoint/2010/main" val="52179319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592CB7F-5846-4B22-A690-C093C15BF22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464241" y="2274838"/>
            <a:ext cx="7263527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StudentAid.gov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Account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036CABD7-623B-4237-A6D3-DB132BBB04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151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32A33952-A446-43C3-8359-A1595DCDE70E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401570" y="1720840"/>
            <a:ext cx="7315200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first state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capitol of Oklahoma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1C873E22-E38A-404D-9992-8C894F660D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A9BE96F8-C471-4F53-B242-6054893CB0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62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0F39C82-39B9-45B4-9E45-F9E4D83D8A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325361" y="2828835"/>
            <a:ext cx="3467617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Guthrie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DF47F5E3-545E-40FD-8E07-F5FB758F73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0794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ACE9CDF0-DF0E-44D0-8788-0DD0C6977A44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401570" y="1720840"/>
            <a:ext cx="7315200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number of counties in Oklahoma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7DFEB77B-7E03-41CC-AA9B-E82BC79C88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D610618E-3F1D-462C-9B30-512553906D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118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1B3AFB0-90F4-4169-8333-29C661AA9A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453875" y="2828835"/>
            <a:ext cx="1210589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77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490C1E85-6531-4BBB-B682-DA049D468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8846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B7432A46-C20E-486E-8067-1405CF56ABB9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401570" y="2274838"/>
            <a:ext cx="7315200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state bird of Oklahoma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26251FE9-772F-4B90-8292-F072396D3A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D08CDAB8-780A-4D4B-991A-F8EF825C15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6490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BC96FD-7EF6-4DBE-9E5E-3362453A88F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287270" y="2274838"/>
            <a:ext cx="7543800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Scissor-tailed flycatcher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D0CCB138-35A0-46F2-9A69-F47CDDB2BB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8344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7DAF3A6D-E441-4B1F-B524-BDDE4E85F1BE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797560" y="2274838"/>
            <a:ext cx="10596880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year Oklahoma became the 46th state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653B0283-F41B-4729-81B2-CABC46081E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AA083654-0586-43FD-8A2E-A659EBF6F3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5364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BD33DC8-6512-4E1A-97F0-5863E389FD5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977745" y="2828835"/>
            <a:ext cx="2236510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1907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617B6561-6FF3-4683-BF71-6067219926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4049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D43E95D5-E2EE-4FA4-8397-02A1E960EB8D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401570" y="1720840"/>
            <a:ext cx="7315200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state tree of Oklahoma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52B535F6-FBD5-4E41-BC4B-430B203FD2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2FBCCD98-9C71-46F8-AF43-65E0EB5063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951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118205-3017-473E-946E-ED6614F87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B70513-078B-4FD6-9095-EC96C4369A1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34820" y="1612900"/>
            <a:ext cx="8648700" cy="3632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Important Websites</a:t>
            </a:r>
          </a:p>
        </p:txBody>
      </p:sp>
    </p:spTree>
    <p:extLst>
      <p:ext uri="{BB962C8B-B14F-4D97-AF65-F5344CB8AC3E}">
        <p14:creationId xmlns:p14="http://schemas.microsoft.com/office/powerpoint/2010/main" val="301770192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179E2A-4D09-49F5-8349-7DFEF5F3A75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285249" y="2828835"/>
            <a:ext cx="3621505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Redbud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569EEF6F-537A-42EE-B475-ADD862F99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3708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CE290272-F4E9-49C0-9E51-65FC1F4DFCE8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22091" y="889843"/>
            <a:ext cx="11747817" cy="5078313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Also known as a “two-year college,” this type of school grants associate degrees for transfer to four-year institutions.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Performance standards are not required for admission.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62C68CDC-20EE-409A-9D66-74AD686E4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27DFC621-6110-4932-B7C8-1D6A330D20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06683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6EA92D-CA41-44A0-B615-40220EC6C4B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759075" y="2274838"/>
            <a:ext cx="6673850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Community Colleges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BE736CA5-AFF4-4054-9E3A-412506AA9C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57600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AF2255B0-AB44-4052-B22B-AE82345DB933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85261" y="335845"/>
            <a:ext cx="11747818" cy="618630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Accredited colleges and universities that aren’t supported by state funds. They offer associate, bachelor and/or graduate degrees.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1B01E8EA-DC8D-4EEB-91CC-CBE751F60C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6FD935E3-7CD9-4C6B-A592-24CB668D54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996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477C92-841C-4F8B-A81A-DADB7A3F4DF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92476" y="2828835"/>
            <a:ext cx="7007047" cy="1200329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Private schools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95932376-9CF4-4E83-88CB-2D852629F2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9408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B860DDF5-1F9B-438B-B4FD-2EFAA87FDDFA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17011" y="612844"/>
            <a:ext cx="11757978" cy="5632311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University of Central Oklahoma and Oklahoma State University are examples of these types of schools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4AF8B243-533B-46FD-A815-0393E24F0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4A47D083-00FB-4E77-9300-18A28478B7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2069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F298A0-2E5E-4294-8AAA-C6110503F6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438863" y="2274838"/>
            <a:ext cx="5314275" cy="2308324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Four-year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universities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EA0A71A0-3CAB-44D2-9B64-02247EAEA3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09513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86F5DA4F-326F-459C-9579-AFE3332A5BD5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840740" y="1720840"/>
            <a:ext cx="10436859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only two technical branches in the state of Oklahoma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549B9A3D-D571-449D-86C7-68F9BAED75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5447EFD6-BC83-494C-B38D-8479F82B21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69201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5F9E515-C71E-4633-8791-6C203083A9C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362200" y="1720840"/>
            <a:ext cx="7467600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OSU Institute of Technology and OSU-OKC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8AFD2170-5757-4316-91EF-7AB51576D7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75438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EC33D6F-D3C5-4D5D-966E-6655063B4A2A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366315" y="612844"/>
            <a:ext cx="11385709" cy="5632311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type of school prepares students for a specialized career or trade and offers several certifications</a:t>
            </a:r>
          </a:p>
        </p:txBody>
      </p:sp>
      <p:pic>
        <p:nvPicPr>
          <p:cNvPr id="3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58AC790E-A2F6-4875-9418-D52F08C0E6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  <p:pic>
        <p:nvPicPr>
          <p:cNvPr id="4" name="Graphic 8" descr="Help">
            <a:extLst>
              <a:ext uri="{FF2B5EF4-FFF2-40B4-BE49-F238E27FC236}">
                <a16:creationId xmlns:a16="http://schemas.microsoft.com/office/drawing/2014/main" id="{FC48ED93-3F53-48B0-94B3-B64FF29280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9362" y="6088063"/>
            <a:ext cx="612775" cy="61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02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B8EB18-854A-4BF0-9735-B443BED16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C52CC9-A376-4415-A099-3D7709A3A42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414145" y="1613118"/>
            <a:ext cx="9363710" cy="36317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FAFSA &amp; Financial Aid</a:t>
            </a:r>
          </a:p>
        </p:txBody>
      </p:sp>
    </p:spTree>
    <p:extLst>
      <p:ext uri="{BB962C8B-B14F-4D97-AF65-F5344CB8AC3E}">
        <p14:creationId xmlns:p14="http://schemas.microsoft.com/office/powerpoint/2010/main" val="213572249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D1D176-FFF0-4A24-BA6B-D124CBBE0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5F6E8C5A-6800-4B61-9E15-C890779E1F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211070" y="1720840"/>
            <a:ext cx="7696200" cy="341632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Career technology center</a:t>
            </a:r>
          </a:p>
        </p:txBody>
      </p:sp>
      <p:pic>
        <p:nvPicPr>
          <p:cNvPr id="6" name="Graphic 6" descr="Home">
            <a:hlinkClick r:id="rId2" action="ppaction://hlinksldjump"/>
            <a:extLst>
              <a:ext uri="{FF2B5EF4-FFF2-40B4-BE49-F238E27FC236}">
                <a16:creationId xmlns:a16="http://schemas.microsoft.com/office/drawing/2014/main" id="{03DDFCE5-FE94-4B42-ACF6-118270A75C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3" y="60880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982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90E9057-6D59-4824-B979-5FA36DE1D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12803A-3EBA-4915-B568-5BD014600C3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34820" y="1612900"/>
            <a:ext cx="8648700" cy="3632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Oklahoma Facts</a:t>
            </a:r>
          </a:p>
        </p:txBody>
      </p:sp>
    </p:spTree>
    <p:extLst>
      <p:ext uri="{BB962C8B-B14F-4D97-AF65-F5344CB8AC3E}">
        <p14:creationId xmlns:p14="http://schemas.microsoft.com/office/powerpoint/2010/main" val="1555021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C8EE92-BB1D-411B-ABEA-FDB8B4673C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0"/>
            <a:ext cx="12042140" cy="6858000"/>
          </a:xfrm>
          <a:prstGeom prst="rect">
            <a:avLst/>
          </a:prstGeom>
          <a:noFill/>
          <a:ln w="2540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23D256E-9999-4FF7-AA27-0D8F5D6A68F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71650" y="1612900"/>
            <a:ext cx="8648700" cy="3632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Types of Colleges</a:t>
            </a:r>
          </a:p>
        </p:txBody>
      </p:sp>
    </p:spTree>
    <p:extLst>
      <p:ext uri="{BB962C8B-B14F-4D97-AF65-F5344CB8AC3E}">
        <p14:creationId xmlns:p14="http://schemas.microsoft.com/office/powerpoint/2010/main" val="1443490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2DB9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C000"/>
      </a:hlink>
      <a:folHlink>
        <a:srgbClr val="2D2DB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2b8a51b-08d1-4d14-a7b4-ff767462a449}" enabled="1" method="Standard" siteId="{f3996c88-1035-4508-9259-b125f4c50b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682</Words>
  <Application>Microsoft Office PowerPoint</Application>
  <PresentationFormat>Widescreen</PresentationFormat>
  <Paragraphs>136</Paragraphs>
  <Slides>70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5" baseType="lpstr">
      <vt:lpstr>Arial</vt:lpstr>
      <vt:lpstr>Calibri</vt:lpstr>
      <vt:lpstr>Calibri Light</vt:lpstr>
      <vt:lpstr>Times New Roman</vt:lpstr>
      <vt:lpstr>Office Theme</vt:lpstr>
      <vt:lpstr>Educator Instructions</vt:lpstr>
      <vt:lpstr>Jeopardy!</vt:lpstr>
      <vt:lpstr>Categories</vt:lpstr>
      <vt:lpstr>College Information</vt:lpstr>
      <vt:lpstr>Planning for College</vt:lpstr>
      <vt:lpstr>Important Websites</vt:lpstr>
      <vt:lpstr>FAFSA &amp; Financial Aid</vt:lpstr>
      <vt:lpstr>Oklahoma Facts</vt:lpstr>
      <vt:lpstr>Types of Colleges</vt:lpstr>
      <vt:lpstr>Game Board</vt:lpstr>
      <vt:lpstr>The degree given upon completion of four years of full-time higher education or equivalent studies </vt:lpstr>
      <vt:lpstr>Bachelor’s degree</vt:lpstr>
      <vt:lpstr>The calendar system used by colleges and universities - Classes and grade reports are commonly divided into two of these </vt:lpstr>
      <vt:lpstr>Semesters</vt:lpstr>
      <vt:lpstr>The cost of attending classes at a technology center, college or university</vt:lpstr>
      <vt:lpstr>Tuition &amp; fees</vt:lpstr>
      <vt:lpstr>An academic subject area in which students take courses and choose to earn a degree</vt:lpstr>
      <vt:lpstr>Major</vt:lpstr>
      <vt:lpstr>A program that allows eligible high school students to take credit-earning college courses</vt:lpstr>
      <vt:lpstr>Concurrent Enrollment</vt:lpstr>
      <vt:lpstr>These two tests are most commonly used for college admission</vt:lpstr>
      <vt:lpstr>ACT/SAT</vt:lpstr>
      <vt:lpstr>A program for qualified 8th - 12th grade Oklahoma students to earn a scholarship for college tuition</vt:lpstr>
      <vt:lpstr>Oklahoma’s Promise</vt:lpstr>
      <vt:lpstr>These allow students to take college-level coursework in high school – Many colleges and universities award college credit after successful course and exam completion</vt:lpstr>
      <vt:lpstr>Advanced  Placement (AP) Courses</vt:lpstr>
      <vt:lpstr>High school students should search for these to help with college costs</vt:lpstr>
      <vt:lpstr>Scholarships</vt:lpstr>
      <vt:lpstr>A customized plan for students and counselors to track the completion of activities designed to explore career and educational opportunities after high school</vt:lpstr>
      <vt:lpstr>Individual Career Academic Plan (ICAP)</vt:lpstr>
      <vt:lpstr>The web address students can use to access and complete their FAFSA</vt:lpstr>
      <vt:lpstr>FAFSA.gov</vt:lpstr>
      <vt:lpstr>This site provides  information  on all types of federal  student aid</vt:lpstr>
      <vt:lpstr>StudentAid.gov1</vt:lpstr>
      <vt:lpstr>The website used to create username and password before you complete your FAFSA</vt:lpstr>
      <vt:lpstr>StudentAid.gov</vt:lpstr>
      <vt:lpstr>This website offers virtual tours of Oklahoma college campuses</vt:lpstr>
      <vt:lpstr>OKcollegestart.org</vt:lpstr>
      <vt:lpstr>This website includes  information on  College Application Week  including admission tips,  sample essay questions and college comparisons</vt:lpstr>
      <vt:lpstr>OKCollegeAppWeek.org</vt:lpstr>
      <vt:lpstr>A financial aid program that provides jobs for students to help them pay for college</vt:lpstr>
      <vt:lpstr>Federal  Work-Study</vt:lpstr>
      <vt:lpstr>These financial aid programs are considered FREE money and don’t have to be paid back</vt:lpstr>
      <vt:lpstr>Grants and Scholarships</vt:lpstr>
      <vt:lpstr>The form students must fill out every  year to receive  federal financial aid</vt:lpstr>
      <vt:lpstr>Free Application for Federal Student Aid (FAFSA)</vt:lpstr>
      <vt:lpstr>This financial aid program offers money to students that must be paid back</vt:lpstr>
      <vt:lpstr>Student Loans</vt:lpstr>
      <vt:lpstr>The username and password used as the electronic signature on the FAFSA</vt:lpstr>
      <vt:lpstr>StudentAid.gov  Account</vt:lpstr>
      <vt:lpstr>The first state  capitol of Oklahoma</vt:lpstr>
      <vt:lpstr>Guthrie</vt:lpstr>
      <vt:lpstr>The number of counties in Oklahoma</vt:lpstr>
      <vt:lpstr>77</vt:lpstr>
      <vt:lpstr>The state bird of Oklahoma</vt:lpstr>
      <vt:lpstr>Scissor-tailed flycatcher</vt:lpstr>
      <vt:lpstr>The year Oklahoma became the 46th state</vt:lpstr>
      <vt:lpstr>1907</vt:lpstr>
      <vt:lpstr>The state tree of Oklahoma</vt:lpstr>
      <vt:lpstr>Redbud</vt:lpstr>
      <vt:lpstr>Also known as a “two-year college,” this type of school grants associate degrees for transfer to four-year institutions. Performance standards are not required for admission.</vt:lpstr>
      <vt:lpstr>Community Colleges</vt:lpstr>
      <vt:lpstr>Accredited colleges and universities that aren’t supported by state funds. They offer associate, bachelor and/or graduate degrees.</vt:lpstr>
      <vt:lpstr>Private schools</vt:lpstr>
      <vt:lpstr>The University of Central Oklahoma and Oklahoma State University are examples of these types of schools</vt:lpstr>
      <vt:lpstr>Four-year  universities</vt:lpstr>
      <vt:lpstr>The only two technical branches in the state of Oklahoma</vt:lpstr>
      <vt:lpstr>OSU Institute of Technology and OSU-OKC</vt:lpstr>
      <vt:lpstr>This type of school prepares students for a specialized career or trade and offers several certifications</vt:lpstr>
      <vt:lpstr>Career technology center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Jeopardy</dc:title>
  <dc:creator>Shaklee, Theresa</dc:creator>
  <cp:lastModifiedBy>Stelter, Erin</cp:lastModifiedBy>
  <cp:revision>25</cp:revision>
  <dcterms:created xsi:type="dcterms:W3CDTF">2023-12-05T18:09:14Z</dcterms:created>
  <dcterms:modified xsi:type="dcterms:W3CDTF">2025-11-14T18:43:32Z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2b8a51b-08d1-4d14-a7b4-ff767462a449_Enabled">
    <vt:lpwstr>true</vt:lpwstr>
  </property>
  <property fmtid="{D5CDD505-2E9C-101B-9397-08002B2CF9AE}" pid="3" name="MSIP_Label_72b8a51b-08d1-4d14-a7b4-ff767462a449_SetDate">
    <vt:lpwstr>2025-04-24T16:37:29Z</vt:lpwstr>
  </property>
  <property fmtid="{D5CDD505-2E9C-101B-9397-08002B2CF9AE}" pid="4" name="MSIP_Label_72b8a51b-08d1-4d14-a7b4-ff767462a449_Method">
    <vt:lpwstr>Standard</vt:lpwstr>
  </property>
  <property fmtid="{D5CDD505-2E9C-101B-9397-08002B2CF9AE}" pid="5" name="MSIP_Label_72b8a51b-08d1-4d14-a7b4-ff767462a449_Name">
    <vt:lpwstr>defa4170-0d19-0005-0004-bc88714345d2</vt:lpwstr>
  </property>
  <property fmtid="{D5CDD505-2E9C-101B-9397-08002B2CF9AE}" pid="6" name="MSIP_Label_72b8a51b-08d1-4d14-a7b4-ff767462a449_SiteId">
    <vt:lpwstr>f3996c88-1035-4508-9259-b125f4c50b1d</vt:lpwstr>
  </property>
  <property fmtid="{D5CDD505-2E9C-101B-9397-08002B2CF9AE}" pid="7" name="MSIP_Label_72b8a51b-08d1-4d14-a7b4-ff767462a449_ActionId">
    <vt:lpwstr>1bd62ca4-3211-48c1-9f15-df855d40defb</vt:lpwstr>
  </property>
  <property fmtid="{D5CDD505-2E9C-101B-9397-08002B2CF9AE}" pid="8" name="MSIP_Label_72b8a51b-08d1-4d14-a7b4-ff767462a449_ContentBits">
    <vt:lpwstr>0</vt:lpwstr>
  </property>
  <property fmtid="{D5CDD505-2E9C-101B-9397-08002B2CF9AE}" pid="9" name="MSIP_Label_72b8a51b-08d1-4d14-a7b4-ff767462a449_Tag">
    <vt:lpwstr>10, 3, 0, 1</vt:lpwstr>
  </property>
</Properties>
</file>