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68" r:id="rId3"/>
    <p:sldId id="266" r:id="rId4"/>
    <p:sldId id="272" r:id="rId5"/>
    <p:sldId id="273" r:id="rId6"/>
    <p:sldId id="274" r:id="rId7"/>
    <p:sldId id="265" r:id="rId8"/>
    <p:sldId id="269" r:id="rId9"/>
    <p:sldId id="270" r:id="rId10"/>
  </p:sldIdLst>
  <p:sldSz cx="10058400" cy="7772400"/>
  <p:notesSz cx="7023100" cy="93091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0068"/>
    <a:srgbClr val="220464"/>
    <a:srgbClr val="211F48"/>
    <a:srgbClr val="6DC9F0"/>
    <a:srgbClr val="FFBF52"/>
    <a:srgbClr val="8D1E8A"/>
    <a:srgbClr val="C8D636"/>
    <a:srgbClr val="F96D3D"/>
    <a:srgbClr val="F24CAE"/>
    <a:srgbClr val="F9AE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4578" autoAdjust="0"/>
    <p:restoredTop sz="86420" autoAdjust="0"/>
  </p:normalViewPr>
  <p:slideViewPr>
    <p:cSldViewPr snapToGrid="0">
      <p:cViewPr varScale="1">
        <p:scale>
          <a:sx n="123" d="100"/>
          <a:sy n="123" d="100"/>
        </p:scale>
        <p:origin x="2316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80" y="1272011"/>
            <a:ext cx="8549640" cy="2705947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57300" y="4082310"/>
            <a:ext cx="7543800" cy="1876530"/>
          </a:xfrm>
        </p:spPr>
        <p:txBody>
          <a:bodyPr/>
          <a:lstStyle>
            <a:lvl1pPr marL="0" indent="0" algn="ctr">
              <a:buNone/>
              <a:defRPr sz="2640"/>
            </a:lvl1pPr>
            <a:lvl2pPr marL="502920" indent="0" algn="ctr">
              <a:buNone/>
              <a:defRPr sz="2200"/>
            </a:lvl2pPr>
            <a:lvl3pPr marL="1005840" indent="0" algn="ctr">
              <a:buNone/>
              <a:defRPr sz="1980"/>
            </a:lvl3pPr>
            <a:lvl4pPr marL="1508760" indent="0" algn="ctr">
              <a:buNone/>
              <a:defRPr sz="1760"/>
            </a:lvl4pPr>
            <a:lvl5pPr marL="2011680" indent="0" algn="ctr">
              <a:buNone/>
              <a:defRPr sz="1760"/>
            </a:lvl5pPr>
            <a:lvl6pPr marL="2514600" indent="0" algn="ctr">
              <a:buNone/>
              <a:defRPr sz="1760"/>
            </a:lvl6pPr>
            <a:lvl7pPr marL="3017520" indent="0" algn="ctr">
              <a:buNone/>
              <a:defRPr sz="1760"/>
            </a:lvl7pPr>
            <a:lvl8pPr marL="3520440" indent="0" algn="ctr">
              <a:buNone/>
              <a:defRPr sz="1760"/>
            </a:lvl8pPr>
            <a:lvl9pPr marL="4023360" indent="0" algn="ctr">
              <a:buNone/>
              <a:defRPr sz="17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FCC8-42F6-40B1-910D-4C2787B2524D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1F742-F2A3-4838-AB9E-95F05344B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87231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FCC8-42F6-40B1-910D-4C2787B2524D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1F742-F2A3-4838-AB9E-95F05344B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168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98043" y="413808"/>
            <a:ext cx="2168843" cy="65867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91515" y="413808"/>
            <a:ext cx="6380798" cy="65867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FCC8-42F6-40B1-910D-4C2787B2524D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1F742-F2A3-4838-AB9E-95F05344B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9113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FCC8-42F6-40B1-910D-4C2787B2524D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1F742-F2A3-4838-AB9E-95F05344B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4222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6277" y="1937705"/>
            <a:ext cx="8675370" cy="3233102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277" y="5201393"/>
            <a:ext cx="8675370" cy="1700212"/>
          </a:xfrm>
        </p:spPr>
        <p:txBody>
          <a:bodyPr/>
          <a:lstStyle>
            <a:lvl1pPr marL="0" indent="0">
              <a:buNone/>
              <a:defRPr sz="2640">
                <a:solidFill>
                  <a:schemeClr val="tx1"/>
                </a:solidFill>
              </a:defRPr>
            </a:lvl1pPr>
            <a:lvl2pPr marL="50292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1005840" indent="0">
              <a:buNone/>
              <a:defRPr sz="1980">
                <a:solidFill>
                  <a:schemeClr val="tx1">
                    <a:tint val="75000"/>
                  </a:schemeClr>
                </a:solidFill>
              </a:defRPr>
            </a:lvl3pPr>
            <a:lvl4pPr marL="15087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4pPr>
            <a:lvl5pPr marL="201168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5pPr>
            <a:lvl6pPr marL="251460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6pPr>
            <a:lvl7pPr marL="301752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7pPr>
            <a:lvl8pPr marL="352044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8pPr>
            <a:lvl9pPr marL="4023360" indent="0">
              <a:buNone/>
              <a:defRPr sz="1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FCC8-42F6-40B1-910D-4C2787B2524D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1F742-F2A3-4838-AB9E-95F05344B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8989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9151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2065" y="2069042"/>
            <a:ext cx="4274820" cy="49315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FCC8-42F6-40B1-910D-4C2787B2524D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1F742-F2A3-4838-AB9E-95F05344B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7417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413810"/>
            <a:ext cx="8675370" cy="1502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2826" y="1905318"/>
            <a:ext cx="4255174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2826" y="2839085"/>
            <a:ext cx="4255174" cy="41758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2066" y="1905318"/>
            <a:ext cx="4276130" cy="933767"/>
          </a:xfrm>
        </p:spPr>
        <p:txBody>
          <a:bodyPr anchor="b"/>
          <a:lstStyle>
            <a:lvl1pPr marL="0" indent="0">
              <a:buNone/>
              <a:defRPr sz="2640" b="1"/>
            </a:lvl1pPr>
            <a:lvl2pPr marL="502920" indent="0">
              <a:buNone/>
              <a:defRPr sz="2200" b="1"/>
            </a:lvl2pPr>
            <a:lvl3pPr marL="1005840" indent="0">
              <a:buNone/>
              <a:defRPr sz="1980" b="1"/>
            </a:lvl3pPr>
            <a:lvl4pPr marL="1508760" indent="0">
              <a:buNone/>
              <a:defRPr sz="1760" b="1"/>
            </a:lvl4pPr>
            <a:lvl5pPr marL="2011680" indent="0">
              <a:buNone/>
              <a:defRPr sz="1760" b="1"/>
            </a:lvl5pPr>
            <a:lvl6pPr marL="2514600" indent="0">
              <a:buNone/>
              <a:defRPr sz="1760" b="1"/>
            </a:lvl6pPr>
            <a:lvl7pPr marL="3017520" indent="0">
              <a:buNone/>
              <a:defRPr sz="1760" b="1"/>
            </a:lvl7pPr>
            <a:lvl8pPr marL="3520440" indent="0">
              <a:buNone/>
              <a:defRPr sz="1760" b="1"/>
            </a:lvl8pPr>
            <a:lvl9pPr marL="4023360" indent="0">
              <a:buNone/>
              <a:defRPr sz="176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2066" y="2839085"/>
            <a:ext cx="4276130" cy="41758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FCC8-42F6-40B1-910D-4C2787B2524D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1F742-F2A3-4838-AB9E-95F05344B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0137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FCC8-42F6-40B1-910D-4C2787B2524D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1F742-F2A3-4838-AB9E-95F05344B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6733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FCC8-42F6-40B1-910D-4C2787B2524D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1F742-F2A3-4838-AB9E-95F05344B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375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76130" y="1119083"/>
            <a:ext cx="5092065" cy="5523442"/>
          </a:xfrm>
        </p:spPr>
        <p:txBody>
          <a:bodyPr/>
          <a:lstStyle>
            <a:lvl1pPr>
              <a:defRPr sz="3520"/>
            </a:lvl1pPr>
            <a:lvl2pPr>
              <a:defRPr sz="3080"/>
            </a:lvl2pPr>
            <a:lvl3pPr>
              <a:defRPr sz="264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FCC8-42F6-40B1-910D-4C2787B2524D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1F742-F2A3-4838-AB9E-95F05344B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65042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2825" y="518160"/>
            <a:ext cx="3244096" cy="1813560"/>
          </a:xfrm>
        </p:spPr>
        <p:txBody>
          <a:bodyPr anchor="b"/>
          <a:lstStyle>
            <a:lvl1pPr>
              <a:defRPr sz="3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76130" y="1119083"/>
            <a:ext cx="5092065" cy="5523442"/>
          </a:xfrm>
        </p:spPr>
        <p:txBody>
          <a:bodyPr anchor="t"/>
          <a:lstStyle>
            <a:lvl1pPr marL="0" indent="0">
              <a:buNone/>
              <a:defRPr sz="3520"/>
            </a:lvl1pPr>
            <a:lvl2pPr marL="502920" indent="0">
              <a:buNone/>
              <a:defRPr sz="3080"/>
            </a:lvl2pPr>
            <a:lvl3pPr marL="1005840" indent="0">
              <a:buNone/>
              <a:defRPr sz="2640"/>
            </a:lvl3pPr>
            <a:lvl4pPr marL="1508760" indent="0">
              <a:buNone/>
              <a:defRPr sz="2200"/>
            </a:lvl4pPr>
            <a:lvl5pPr marL="2011680" indent="0">
              <a:buNone/>
              <a:defRPr sz="2200"/>
            </a:lvl5pPr>
            <a:lvl6pPr marL="2514600" indent="0">
              <a:buNone/>
              <a:defRPr sz="2200"/>
            </a:lvl6pPr>
            <a:lvl7pPr marL="3017520" indent="0">
              <a:buNone/>
              <a:defRPr sz="2200"/>
            </a:lvl7pPr>
            <a:lvl8pPr marL="3520440" indent="0">
              <a:buNone/>
              <a:defRPr sz="2200"/>
            </a:lvl8pPr>
            <a:lvl9pPr marL="4023360" indent="0">
              <a:buNone/>
              <a:defRPr sz="2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2825" y="2331720"/>
            <a:ext cx="3244096" cy="4319800"/>
          </a:xfrm>
        </p:spPr>
        <p:txBody>
          <a:bodyPr/>
          <a:lstStyle>
            <a:lvl1pPr marL="0" indent="0">
              <a:buNone/>
              <a:defRPr sz="1760"/>
            </a:lvl1pPr>
            <a:lvl2pPr marL="502920" indent="0">
              <a:buNone/>
              <a:defRPr sz="1540"/>
            </a:lvl2pPr>
            <a:lvl3pPr marL="1005840" indent="0">
              <a:buNone/>
              <a:defRPr sz="1320"/>
            </a:lvl3pPr>
            <a:lvl4pPr marL="1508760" indent="0">
              <a:buNone/>
              <a:defRPr sz="1100"/>
            </a:lvl4pPr>
            <a:lvl5pPr marL="2011680" indent="0">
              <a:buNone/>
              <a:defRPr sz="1100"/>
            </a:lvl5pPr>
            <a:lvl6pPr marL="2514600" indent="0">
              <a:buNone/>
              <a:defRPr sz="1100"/>
            </a:lvl6pPr>
            <a:lvl7pPr marL="3017520" indent="0">
              <a:buNone/>
              <a:defRPr sz="1100"/>
            </a:lvl7pPr>
            <a:lvl8pPr marL="3520440" indent="0">
              <a:buNone/>
              <a:defRPr sz="1100"/>
            </a:lvl8pPr>
            <a:lvl9pPr marL="4023360" indent="0">
              <a:buNone/>
              <a:defRPr sz="11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52FCC8-42F6-40B1-910D-4C2787B2524D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1F742-F2A3-4838-AB9E-95F05344B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342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91515" y="413810"/>
            <a:ext cx="8675370" cy="15023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1515" y="2069042"/>
            <a:ext cx="8675370" cy="49315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151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2FCC8-42F6-40B1-910D-4C2787B2524D}" type="datetimeFigureOut">
              <a:rPr lang="en-US" smtClean="0"/>
              <a:t>7/23/2026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31845" y="7203865"/>
            <a:ext cx="339471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3745" y="7203865"/>
            <a:ext cx="2263140" cy="41380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1F742-F2A3-4838-AB9E-95F05344B8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632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005840" rtl="0" eaLnBrk="1" latinLnBrk="0" hangingPunct="1">
        <a:lnSpc>
          <a:spcPct val="90000"/>
        </a:lnSpc>
        <a:spcBef>
          <a:spcPct val="0"/>
        </a:spcBef>
        <a:buNone/>
        <a:defRPr sz="4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1460" indent="-251460" algn="l" defTabSz="1005840" rtl="0" eaLnBrk="1" latinLnBrk="0" hangingPunct="1">
        <a:lnSpc>
          <a:spcPct val="90000"/>
        </a:lnSpc>
        <a:spcBef>
          <a:spcPts val="1100"/>
        </a:spcBef>
        <a:buFont typeface="Arial" panose="020B0604020202020204" pitchFamily="34" charset="0"/>
        <a:buChar char="•"/>
        <a:defRPr sz="3080" kern="1200">
          <a:solidFill>
            <a:schemeClr val="tx1"/>
          </a:solidFill>
          <a:latin typeface="+mn-lt"/>
          <a:ea typeface="+mn-ea"/>
          <a:cs typeface="+mn-cs"/>
        </a:defRPr>
      </a:lvl1pPr>
      <a:lvl2pPr marL="7543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640" kern="1200">
          <a:solidFill>
            <a:schemeClr val="tx1"/>
          </a:solidFill>
          <a:latin typeface="+mn-lt"/>
          <a:ea typeface="+mn-ea"/>
          <a:cs typeface="+mn-cs"/>
        </a:defRPr>
      </a:lvl2pPr>
      <a:lvl3pPr marL="12573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7602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26314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76606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26898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77190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274820" indent="-251460" algn="l" defTabSz="1005840" rtl="0" eaLnBrk="1" latinLnBrk="0" hangingPunct="1">
        <a:lnSpc>
          <a:spcPct val="90000"/>
        </a:lnSpc>
        <a:spcBef>
          <a:spcPts val="550"/>
        </a:spcBef>
        <a:buFont typeface="Arial" panose="020B0604020202020204" pitchFamily="34" charset="0"/>
        <a:buChar char="•"/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3pPr>
      <a:lvl4pPr marL="15087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4pPr>
      <a:lvl5pPr marL="201168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6pPr>
      <a:lvl7pPr marL="301752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7pPr>
      <a:lvl8pPr marL="352044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8pPr>
      <a:lvl9pPr marL="4023360" algn="l" defTabSz="1005840" rtl="0" eaLnBrk="1" latinLnBrk="0" hangingPunct="1">
        <a:defRPr sz="19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95AC68-766A-47A0-A56C-08ECED96A8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0058400" cy="6124575"/>
          </a:xfrm>
          <a:prstGeom prst="rect">
            <a:avLst/>
          </a:prstGeom>
          <a:gradFill>
            <a:gsLst>
              <a:gs pos="52200">
                <a:srgbClr val="85D9F8"/>
              </a:gs>
              <a:gs pos="100000">
                <a:schemeClr val="bg1"/>
              </a:gs>
              <a:gs pos="0">
                <a:schemeClr val="accent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880385B2-42A4-4090-AC0D-AE19A4811B0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4915" y="374164"/>
            <a:ext cx="9528561" cy="521681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28575">
                  <a:solidFill>
                    <a:srgbClr val="110068"/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Ask me about filling out the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211F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211F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7" descr="Illustration featuring large navy blue letters spelling &quot;FAFSA&quot; with small diverse people interacting on and around the letters, symbolizing education and application assistance. ">
            <a:extLst>
              <a:ext uri="{FF2B5EF4-FFF2-40B4-BE49-F238E27FC236}">
                <a16:creationId xmlns:a16="http://schemas.microsoft.com/office/drawing/2014/main" id="{40431DC2-E04A-4C66-A127-4D6AAD4CDD2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0" r="966" b="27310"/>
          <a:stretch/>
        </p:blipFill>
        <p:spPr>
          <a:xfrm>
            <a:off x="999635" y="1292011"/>
            <a:ext cx="8059123" cy="399118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36566B7-60F5-1CDB-5E3C-E09EDD267B8E}"/>
              </a:ext>
            </a:extLst>
          </p:cNvPr>
          <p:cNvSpPr txBox="1"/>
          <p:nvPr/>
        </p:nvSpPr>
        <p:spPr>
          <a:xfrm>
            <a:off x="1021806" y="5189127"/>
            <a:ext cx="877167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211F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Application for Federal Student Aid</a:t>
            </a:r>
          </a:p>
          <a:p>
            <a:endParaRPr lang="en-US" dirty="0"/>
          </a:p>
        </p:txBody>
      </p:sp>
      <p:pic>
        <p:nvPicPr>
          <p:cNvPr id="16" name="Picture 15" descr="Logo for Oklahoma State Regents for Higher Education features a circular emblem with an open book labeled &quot;VITA&quot; at the center, surrounded by the text &quot;OKLAHOMA STATE REGENTS FOR HIGHER EDUCATION&quot; in blue. The design emphasizes education and governance in higher learning within Oklahoma.">
            <a:extLst>
              <a:ext uri="{FF2B5EF4-FFF2-40B4-BE49-F238E27FC236}">
                <a16:creationId xmlns:a16="http://schemas.microsoft.com/office/drawing/2014/main" id="{BBBB30DB-E5B4-4A5B-9135-FDB9EBB098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33" y="6892276"/>
            <a:ext cx="1408256" cy="708457"/>
          </a:xfrm>
          <a:prstGeom prst="rect">
            <a:avLst/>
          </a:prstGeom>
        </p:spPr>
      </p:pic>
      <p:pic>
        <p:nvPicPr>
          <p:cNvPr id="17" name="Picture 16" descr="Logo for Oklahoma College Assistance Program features a globe with Oklahoma state highlighted in green and orange, topped with a graduation cap. Large letters &quot;OCAP&quot; appear to the right, with full program name below in smaller text.">
            <a:extLst>
              <a:ext uri="{FF2B5EF4-FFF2-40B4-BE49-F238E27FC236}">
                <a16:creationId xmlns:a16="http://schemas.microsoft.com/office/drawing/2014/main" id="{27A2B16E-080A-4875-BCCF-3852DAB4FC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630" y="6892276"/>
            <a:ext cx="1968881" cy="708457"/>
          </a:xfrm>
          <a:prstGeom prst="rect">
            <a:avLst/>
          </a:prstGeom>
        </p:spPr>
      </p:pic>
      <p:pic>
        <p:nvPicPr>
          <p:cNvPr id="13" name="Picture 12" descr="Logo design featuring text &quot;UCanGo2&quot; with &quot;U&quot; and &quot;Go2&quot; in bright green and &quot;Can&quot; in blue, accompanied by a black graduation cap on the &quot;U&quot;. Tagline &quot;WITHIN REACH ... WITHIN YOU&quot; appears below in blue, emphasizing educational support and motivation.">
            <a:extLst>
              <a:ext uri="{FF2B5EF4-FFF2-40B4-BE49-F238E27FC236}">
                <a16:creationId xmlns:a16="http://schemas.microsoft.com/office/drawing/2014/main" id="{33740468-D488-4E72-966F-18D37327067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752" y="6892276"/>
            <a:ext cx="2978142" cy="708457"/>
          </a:xfrm>
          <a:prstGeom prst="rect">
            <a:avLst/>
          </a:prstGeom>
        </p:spPr>
      </p:pic>
      <p:pic>
        <p:nvPicPr>
          <p:cNvPr id="15" name="Picture 14" descr="Logo featuring bold, colorful text reading &quot;start with fafsa.org&quot; in teal, green, red, and dark gray. Designed to promote FAFSA website for financial aid application awareness.">
            <a:extLst>
              <a:ext uri="{FF2B5EF4-FFF2-40B4-BE49-F238E27FC236}">
                <a16:creationId xmlns:a16="http://schemas.microsoft.com/office/drawing/2014/main" id="{527CDB2B-C38D-4272-88BE-A6B3A882192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135" y="6892276"/>
            <a:ext cx="1475952" cy="708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3650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95AC68-766A-47A0-A56C-08ECED96A8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0058400" cy="6124575"/>
          </a:xfrm>
          <a:prstGeom prst="rect">
            <a:avLst/>
          </a:prstGeom>
          <a:gradFill>
            <a:gsLst>
              <a:gs pos="0">
                <a:srgbClr val="7030A0"/>
              </a:gs>
              <a:gs pos="99000">
                <a:schemeClr val="bg1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itle 16">
            <a:extLst>
              <a:ext uri="{FF2B5EF4-FFF2-40B4-BE49-F238E27FC236}">
                <a16:creationId xmlns:a16="http://schemas.microsoft.com/office/drawing/2014/main" id="{22F5E498-FE2B-4DEF-B15C-CE91F2A5EE8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4915" y="374164"/>
            <a:ext cx="9528561" cy="521681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28575">
                  <a:solidFill>
                    <a:srgbClr val="110068"/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Ask me about filling out the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211F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211F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7" descr="Illustration promoting FAFSA, featuring large dark blue letters spelling &quot;FAFSA&quot; with small diverse figures interacting around the letters and a large pencil beneath. ">
            <a:extLst>
              <a:ext uri="{FF2B5EF4-FFF2-40B4-BE49-F238E27FC236}">
                <a16:creationId xmlns:a16="http://schemas.microsoft.com/office/drawing/2014/main" id="{BB4F57DE-3956-4598-BDC4-2A4218140C7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0" r="966" b="27310"/>
          <a:stretch/>
        </p:blipFill>
        <p:spPr>
          <a:xfrm>
            <a:off x="999635" y="1292011"/>
            <a:ext cx="8059123" cy="399118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BDECA4F-38DA-CF90-B177-D172BDE731FD}"/>
              </a:ext>
            </a:extLst>
          </p:cNvPr>
          <p:cNvSpPr txBox="1"/>
          <p:nvPr/>
        </p:nvSpPr>
        <p:spPr>
          <a:xfrm>
            <a:off x="1021806" y="5205554"/>
            <a:ext cx="877167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211F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Application for Federal Student Aid</a:t>
            </a:r>
          </a:p>
          <a:p>
            <a:endParaRPr lang="en-US" dirty="0"/>
          </a:p>
        </p:txBody>
      </p:sp>
      <p:pic>
        <p:nvPicPr>
          <p:cNvPr id="5" name="Picture 4" descr="Logo for Oklahoma State Regents for Higher Education features a circular emblem with an open book labeled &quot;VITA&quot; at the center, surrounded by the text &quot;OKLAHOMA STATE REGENTS FOR HIGHER EDUCATION&quot; in blue. The design emphasizes education and governance in higher learning within Oklahoma.">
            <a:extLst>
              <a:ext uri="{FF2B5EF4-FFF2-40B4-BE49-F238E27FC236}">
                <a16:creationId xmlns:a16="http://schemas.microsoft.com/office/drawing/2014/main" id="{1AA098F0-C4A3-9F4A-2062-92420C52C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33" y="6892276"/>
            <a:ext cx="1408256" cy="708457"/>
          </a:xfrm>
          <a:prstGeom prst="rect">
            <a:avLst/>
          </a:prstGeom>
        </p:spPr>
      </p:pic>
      <p:pic>
        <p:nvPicPr>
          <p:cNvPr id="6" name="Picture 5" descr="Logo for Oklahoma College Assistance Program features a globe with Oklahoma state highlighted in green and orange, topped with a graduation cap. Large letters &quot;OCAP&quot; appear to the right, with full program name below in smaller text.">
            <a:extLst>
              <a:ext uri="{FF2B5EF4-FFF2-40B4-BE49-F238E27FC236}">
                <a16:creationId xmlns:a16="http://schemas.microsoft.com/office/drawing/2014/main" id="{E9D185F8-6799-BC9F-8594-84A61954C6B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630" y="6892276"/>
            <a:ext cx="1968881" cy="708457"/>
          </a:xfrm>
          <a:prstGeom prst="rect">
            <a:avLst/>
          </a:prstGeom>
        </p:spPr>
      </p:pic>
      <p:pic>
        <p:nvPicPr>
          <p:cNvPr id="3" name="Picture 2" descr="Logo design featuring the text &quot;UCanGo2&quot; with a graduation cap on the letter &quot;U,&quot; symbolizing education and achievement. The tagline &quot;WITHIN REACH ... WITHIN YOU&quot; appears below in blue, emphasizing accessibility and personal potential.">
            <a:extLst>
              <a:ext uri="{FF2B5EF4-FFF2-40B4-BE49-F238E27FC236}">
                <a16:creationId xmlns:a16="http://schemas.microsoft.com/office/drawing/2014/main" id="{73ED50AF-6B0A-33E5-47B4-62738EA780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752" y="6892276"/>
            <a:ext cx="2978142" cy="708457"/>
          </a:xfrm>
          <a:prstGeom prst="rect">
            <a:avLst/>
          </a:prstGeom>
        </p:spPr>
      </p:pic>
      <p:pic>
        <p:nvPicPr>
          <p:cNvPr id="4" name="Picture 3" descr="Text-based logo displaying &quot;startwith fafsa.org&quot; in bold, colorful letters with &quot;start&quot; in teal, &quot;with&quot; in light green, &quot;fafsa&quot; in red, and &quot;.org&quot; in dark gray. The design emphasizes FAFSA website branding for financial aid information.">
            <a:extLst>
              <a:ext uri="{FF2B5EF4-FFF2-40B4-BE49-F238E27FC236}">
                <a16:creationId xmlns:a16="http://schemas.microsoft.com/office/drawing/2014/main" id="{C6883E6F-743D-A91B-2C12-43B60F4AD5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135" y="6892276"/>
            <a:ext cx="1475952" cy="708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147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95AC68-766A-47A0-A56C-08ECED96A8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0058400" cy="6124575"/>
          </a:xfrm>
          <a:prstGeom prst="rect">
            <a:avLst/>
          </a:prstGeom>
          <a:gradFill>
            <a:gsLst>
              <a:gs pos="52200">
                <a:srgbClr val="8FC36B"/>
              </a:gs>
              <a:gs pos="100000">
                <a:schemeClr val="bg1"/>
              </a:gs>
              <a:gs pos="0">
                <a:schemeClr val="accent6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CF2D1EE4-2A52-4453-A0C5-807D35F77FE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4915" y="374164"/>
            <a:ext cx="9528561" cy="521681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211F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Ask me about filling out the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211F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211F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211F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7" descr="Illustration featuring large navy blue letters spelling &quot;FAFSA&quot; with small diverse people interacting on and around the letters, symbolizing education and application assistance.">
            <a:extLst>
              <a:ext uri="{FF2B5EF4-FFF2-40B4-BE49-F238E27FC236}">
                <a16:creationId xmlns:a16="http://schemas.microsoft.com/office/drawing/2014/main" id="{D17AAAA9-0FB8-4008-976D-0BCDB4F76B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0" r="966" b="27310"/>
          <a:stretch/>
        </p:blipFill>
        <p:spPr>
          <a:xfrm>
            <a:off x="999635" y="1292011"/>
            <a:ext cx="8059123" cy="399118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D4AA824A-C287-2702-4FA9-01416EE3F7D4}"/>
              </a:ext>
            </a:extLst>
          </p:cNvPr>
          <p:cNvSpPr txBox="1"/>
          <p:nvPr/>
        </p:nvSpPr>
        <p:spPr>
          <a:xfrm>
            <a:off x="1021806" y="5189127"/>
            <a:ext cx="877167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211F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Application for Federal Student Aid</a:t>
            </a:r>
          </a:p>
          <a:p>
            <a:endParaRPr lang="en-US" dirty="0"/>
          </a:p>
        </p:txBody>
      </p:sp>
      <p:pic>
        <p:nvPicPr>
          <p:cNvPr id="5" name="Picture 4" descr="Logo for Oklahoma State Regents for Higher Education features a circular emblem with an open book labeled &quot;VITA&quot; at the center, surrounded by the text &quot;OKLAHOMA STATE REGENTS FOR HIGHER EDUCATION&quot; in blue. The design emphasizes education and governance in higher learning within Oklahoma.">
            <a:extLst>
              <a:ext uri="{FF2B5EF4-FFF2-40B4-BE49-F238E27FC236}">
                <a16:creationId xmlns:a16="http://schemas.microsoft.com/office/drawing/2014/main" id="{87B269F6-3B6C-EC17-3E8C-D1F66CBCD1E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33" y="6892276"/>
            <a:ext cx="1408256" cy="708457"/>
          </a:xfrm>
          <a:prstGeom prst="rect">
            <a:avLst/>
          </a:prstGeom>
        </p:spPr>
      </p:pic>
      <p:pic>
        <p:nvPicPr>
          <p:cNvPr id="6" name="Picture 5" descr="Logo for Oklahoma College Assistance Program features a globe with Oklahoma state highlighted in green and orange, topped with a graduation cap. Large letters &quot;OCAP&quot; appear to the right, with full program name below in smaller text.">
            <a:extLst>
              <a:ext uri="{FF2B5EF4-FFF2-40B4-BE49-F238E27FC236}">
                <a16:creationId xmlns:a16="http://schemas.microsoft.com/office/drawing/2014/main" id="{389E84BE-DC3B-843B-A7F6-D36FB86CAE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630" y="6892276"/>
            <a:ext cx="1968881" cy="708457"/>
          </a:xfrm>
          <a:prstGeom prst="rect">
            <a:avLst/>
          </a:prstGeom>
        </p:spPr>
      </p:pic>
      <p:pic>
        <p:nvPicPr>
          <p:cNvPr id="3" name="Picture 2" descr="Logo design featuring the text &quot;UCanGo2&quot; with a graduation cap on the letter &quot;U&quot; and an arrow incorporated into the letter &quot;G,&quot; symbolizing educational achievement and progress. The tagline &quot;Within Reach ... Within You&quot; appears below in blue, emphasizing accessibility and personal empowerment in education.">
            <a:extLst>
              <a:ext uri="{FF2B5EF4-FFF2-40B4-BE49-F238E27FC236}">
                <a16:creationId xmlns:a16="http://schemas.microsoft.com/office/drawing/2014/main" id="{6097034B-F968-063D-879F-1C207EFA6CE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752" y="6892276"/>
            <a:ext cx="2978142" cy="708457"/>
          </a:xfrm>
          <a:prstGeom prst="rect">
            <a:avLst/>
          </a:prstGeom>
        </p:spPr>
      </p:pic>
      <p:pic>
        <p:nvPicPr>
          <p:cNvPr id="4" name="Picture 3" descr="Logo featuring bold, colorful text reading &quot;startwithfafsa.org&quot; in teal, green, red, and dark gray. Designed to promote FAFSA website for financial aid application awareness.">
            <a:extLst>
              <a:ext uri="{FF2B5EF4-FFF2-40B4-BE49-F238E27FC236}">
                <a16:creationId xmlns:a16="http://schemas.microsoft.com/office/drawing/2014/main" id="{302D084A-0BEC-912A-E908-053B5DCCC20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135" y="6892276"/>
            <a:ext cx="1475952" cy="708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758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95AC68-766A-47A0-A56C-08ECED96A8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0058400" cy="6124575"/>
          </a:xfrm>
          <a:prstGeom prst="rect">
            <a:avLst/>
          </a:prstGeom>
          <a:gradFill>
            <a:gsLst>
              <a:gs pos="48000">
                <a:srgbClr val="F24CAE"/>
              </a:gs>
              <a:gs pos="100000">
                <a:schemeClr val="bg1"/>
              </a:gs>
              <a:gs pos="0">
                <a:srgbClr val="F24CAE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itle 14">
            <a:extLst>
              <a:ext uri="{FF2B5EF4-FFF2-40B4-BE49-F238E27FC236}">
                <a16:creationId xmlns:a16="http://schemas.microsoft.com/office/drawing/2014/main" id="{56C1C92D-797F-4692-B6E7-AAAC0184929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4915" y="374164"/>
            <a:ext cx="9528561" cy="521681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211F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Ask me about filling out the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211F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211F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7" descr="Illustration featuring large navy blue letters spelling &quot;FAFSA&quot; with small diverse people interacting on and around the letters, symbolizing education and application assistance.">
            <a:extLst>
              <a:ext uri="{FF2B5EF4-FFF2-40B4-BE49-F238E27FC236}">
                <a16:creationId xmlns:a16="http://schemas.microsoft.com/office/drawing/2014/main" id="{F0A5723C-2AB9-4C4B-BCF0-1471D6F665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0" r="966" b="27310"/>
          <a:stretch/>
        </p:blipFill>
        <p:spPr>
          <a:xfrm>
            <a:off x="999635" y="1292011"/>
            <a:ext cx="8059123" cy="399118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E116645-1477-9E79-7D50-65ED7210473F}"/>
              </a:ext>
            </a:extLst>
          </p:cNvPr>
          <p:cNvSpPr txBox="1"/>
          <p:nvPr/>
        </p:nvSpPr>
        <p:spPr>
          <a:xfrm>
            <a:off x="1021806" y="5189127"/>
            <a:ext cx="877167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211F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Application for Federal Student Aid</a:t>
            </a:r>
          </a:p>
          <a:p>
            <a:endParaRPr lang="en-US" dirty="0"/>
          </a:p>
        </p:txBody>
      </p:sp>
      <p:pic>
        <p:nvPicPr>
          <p:cNvPr id="5" name="Picture 4" descr="Logo for Oklahoma State Regents for Higher Education features a circular emblem with an open book labeled &quot;VITA&quot; at the center, surrounded by the text &quot;OKLAHOMA STATE REGENTS FOR HIGHER EDUCATION&quot; in blue. The design emphasizes education and governance in higher learning within Oklahoma.">
            <a:extLst>
              <a:ext uri="{FF2B5EF4-FFF2-40B4-BE49-F238E27FC236}">
                <a16:creationId xmlns:a16="http://schemas.microsoft.com/office/drawing/2014/main" id="{F3720438-20F6-BDB1-AAAF-9779231A29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33" y="6892276"/>
            <a:ext cx="1408256" cy="708457"/>
          </a:xfrm>
          <a:prstGeom prst="rect">
            <a:avLst/>
          </a:prstGeom>
        </p:spPr>
      </p:pic>
      <p:pic>
        <p:nvPicPr>
          <p:cNvPr id="6" name="Picture 5" descr="Logo for Oklahoma College Assistance Program features a globe with Oklahoma state highlighted in green and orange, topped with a graduation cap. Large letters &quot;OCAP&quot; appear to the right, with full program name below in smaller text.">
            <a:extLst>
              <a:ext uri="{FF2B5EF4-FFF2-40B4-BE49-F238E27FC236}">
                <a16:creationId xmlns:a16="http://schemas.microsoft.com/office/drawing/2014/main" id="{BB3439A8-D6B0-CB9D-9558-3DFFD47F46B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630" y="6892276"/>
            <a:ext cx="1968881" cy="708457"/>
          </a:xfrm>
          <a:prstGeom prst="rect">
            <a:avLst/>
          </a:prstGeom>
        </p:spPr>
      </p:pic>
      <p:pic>
        <p:nvPicPr>
          <p:cNvPr id="3" name="Picture 2" descr="Logo design featuring the text &quot;UCanGo2&quot; with a graduation cap on the letter &quot;U&quot; and an arrow incorporated into the letter &quot;G,&quot; symbolizing educational achievement and progress. The tagline &quot;Within Reach ... Within You&quot; appears below in blue, emphasizing accessibility and personal empowerment in education.">
            <a:extLst>
              <a:ext uri="{FF2B5EF4-FFF2-40B4-BE49-F238E27FC236}">
                <a16:creationId xmlns:a16="http://schemas.microsoft.com/office/drawing/2014/main" id="{C942E55F-FAD4-339D-942A-7A47CA21DA9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752" y="6892276"/>
            <a:ext cx="2978142" cy="708457"/>
          </a:xfrm>
          <a:prstGeom prst="rect">
            <a:avLst/>
          </a:prstGeom>
        </p:spPr>
      </p:pic>
      <p:pic>
        <p:nvPicPr>
          <p:cNvPr id="4" name="Picture 3" descr="Logo featuring bold, colorful text reading &quot;startwithfafsa.org&quot; in teal, green, red, and dark gray. Designed to promote FAFSA website for financial aid application awareness.">
            <a:extLst>
              <a:ext uri="{FF2B5EF4-FFF2-40B4-BE49-F238E27FC236}">
                <a16:creationId xmlns:a16="http://schemas.microsoft.com/office/drawing/2014/main" id="{36A49324-2697-3FA4-F094-88DEBF3D7C2C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135" y="6892276"/>
            <a:ext cx="1475952" cy="708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2372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95AC68-766A-47A0-A56C-08ECED96A8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0058400" cy="6124575"/>
          </a:xfrm>
          <a:prstGeom prst="rect">
            <a:avLst/>
          </a:prstGeom>
          <a:gradFill>
            <a:gsLst>
              <a:gs pos="48000">
                <a:srgbClr val="C8D636"/>
              </a:gs>
              <a:gs pos="100000">
                <a:schemeClr val="bg1"/>
              </a:gs>
              <a:gs pos="0">
                <a:srgbClr val="C8D6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F4D4AF1A-B8F1-42FB-87C2-024158A96C7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4915" y="374164"/>
            <a:ext cx="9528561" cy="521681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211F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Ask me about filling out the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211F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211F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7" descr="Illustration featuring large navy blue letters spelling &quot;FAFSA&quot; with small diverse people interacting on and around the letters, symbolizing education and application assistance.">
            <a:extLst>
              <a:ext uri="{FF2B5EF4-FFF2-40B4-BE49-F238E27FC236}">
                <a16:creationId xmlns:a16="http://schemas.microsoft.com/office/drawing/2014/main" id="{F0A5723C-2AB9-4C4B-BCF0-1471D6F665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0" r="966" b="27310"/>
          <a:stretch/>
        </p:blipFill>
        <p:spPr>
          <a:xfrm>
            <a:off x="999635" y="1292011"/>
            <a:ext cx="8059123" cy="399118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D0AF05B-D454-D1E2-D909-9A17D0B539B9}"/>
              </a:ext>
            </a:extLst>
          </p:cNvPr>
          <p:cNvSpPr txBox="1"/>
          <p:nvPr/>
        </p:nvSpPr>
        <p:spPr>
          <a:xfrm>
            <a:off x="1021806" y="5189127"/>
            <a:ext cx="877167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211F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Application for Federal Student Aid</a:t>
            </a:r>
          </a:p>
          <a:p>
            <a:endParaRPr lang="en-US" dirty="0"/>
          </a:p>
        </p:txBody>
      </p:sp>
      <p:pic>
        <p:nvPicPr>
          <p:cNvPr id="5" name="Picture 4" descr="Logo for Oklahoma State Regents for Higher Education features a circular emblem with an open book labeled &quot;VITA&quot; at the center, surrounded by the text &quot;OKLAHOMA STATE REGENTS FOR HIGHER EDUCATION&quot; in blue. The design emphasizes education and governance in higher learning within Oklahoma.">
            <a:extLst>
              <a:ext uri="{FF2B5EF4-FFF2-40B4-BE49-F238E27FC236}">
                <a16:creationId xmlns:a16="http://schemas.microsoft.com/office/drawing/2014/main" id="{1BFB341F-8F91-D9FB-E5CC-6E4DDF9EF8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33" y="6892276"/>
            <a:ext cx="1408256" cy="708457"/>
          </a:xfrm>
          <a:prstGeom prst="rect">
            <a:avLst/>
          </a:prstGeom>
        </p:spPr>
      </p:pic>
      <p:pic>
        <p:nvPicPr>
          <p:cNvPr id="6" name="Picture 5" descr="Logo for Oklahoma College Assistance Program features a globe with Oklahoma state highlighted in green and orange, topped with a graduation cap. Large letters &quot;OCAP&quot; appear to the right, with full program name below in smaller text.">
            <a:extLst>
              <a:ext uri="{FF2B5EF4-FFF2-40B4-BE49-F238E27FC236}">
                <a16:creationId xmlns:a16="http://schemas.microsoft.com/office/drawing/2014/main" id="{72B62A5F-A64A-3DF0-E044-2BE9F958A3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630" y="6892276"/>
            <a:ext cx="1968881" cy="708457"/>
          </a:xfrm>
          <a:prstGeom prst="rect">
            <a:avLst/>
          </a:prstGeom>
        </p:spPr>
      </p:pic>
      <p:pic>
        <p:nvPicPr>
          <p:cNvPr id="3" name="Picture 2" descr="Logo design featuring the text &quot;UCanGo2&quot; with a graduation cap on the letter &quot;U&quot; and an arrow incorporated into the letter &quot;G,&quot; symbolizing educational achievement and progress. The tagline &quot;Within Reach ... Within You&quot; appears below in blue, emphasizing accessibility and personal empowerment in education.">
            <a:extLst>
              <a:ext uri="{FF2B5EF4-FFF2-40B4-BE49-F238E27FC236}">
                <a16:creationId xmlns:a16="http://schemas.microsoft.com/office/drawing/2014/main" id="{306AF003-D490-1616-8592-F2309FE52D4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752" y="6892276"/>
            <a:ext cx="2978142" cy="708457"/>
          </a:xfrm>
          <a:prstGeom prst="rect">
            <a:avLst/>
          </a:prstGeom>
        </p:spPr>
      </p:pic>
      <p:pic>
        <p:nvPicPr>
          <p:cNvPr id="4" name="Picture 3" descr="Logo featuring bold, colorful text reading &quot;startwithfafsa.org&quot; in teal, green, red, and dark gray. Designed to promote FAFSA website for financial aid application awareness.">
            <a:extLst>
              <a:ext uri="{FF2B5EF4-FFF2-40B4-BE49-F238E27FC236}">
                <a16:creationId xmlns:a16="http://schemas.microsoft.com/office/drawing/2014/main" id="{B485B038-6231-6947-0103-8D23C5378A34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135" y="6892276"/>
            <a:ext cx="1475952" cy="708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50264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95AC68-766A-47A0-A56C-08ECED96A8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0058400" cy="6124575"/>
          </a:xfrm>
          <a:prstGeom prst="rect">
            <a:avLst/>
          </a:prstGeom>
          <a:gradFill>
            <a:gsLst>
              <a:gs pos="52200">
                <a:srgbClr val="FFBF52"/>
              </a:gs>
              <a:gs pos="100000">
                <a:schemeClr val="bg1"/>
              </a:gs>
              <a:gs pos="0">
                <a:srgbClr val="FFBF52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16FD8232-F1FA-417C-9BA9-FF239E60C80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4915" y="374164"/>
            <a:ext cx="9528561" cy="521681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211F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Ask me about filling out the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211F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211F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7" descr="Illustration featuring large navy blue letters spelling &quot;FAFSA&quot; with small diverse people interacting on and around the letters, symbolizing education and application assistance.">
            <a:extLst>
              <a:ext uri="{FF2B5EF4-FFF2-40B4-BE49-F238E27FC236}">
                <a16:creationId xmlns:a16="http://schemas.microsoft.com/office/drawing/2014/main" id="{D17AAAA9-0FB8-4008-976D-0BCDB4F76B7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0" r="966" b="27310"/>
          <a:stretch/>
        </p:blipFill>
        <p:spPr>
          <a:xfrm>
            <a:off x="999635" y="1292011"/>
            <a:ext cx="8059123" cy="399118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62A9DA4-2676-1138-6308-6BB1E26080BB}"/>
              </a:ext>
            </a:extLst>
          </p:cNvPr>
          <p:cNvSpPr txBox="1"/>
          <p:nvPr/>
        </p:nvSpPr>
        <p:spPr>
          <a:xfrm>
            <a:off x="1021806" y="5189127"/>
            <a:ext cx="877167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211F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Application for Federal Student Aid</a:t>
            </a:r>
          </a:p>
          <a:p>
            <a:endParaRPr lang="en-US" dirty="0"/>
          </a:p>
        </p:txBody>
      </p:sp>
      <p:pic>
        <p:nvPicPr>
          <p:cNvPr id="5" name="Picture 4" descr="Logo for Oklahoma State Regents for Higher Education features a circular emblem with an open book labeled &quot;VITA&quot; at the center, surrounded by the text &quot;OKLAHOMA STATE REGENTS FOR HIGHER EDUCATION&quot; in blue. The design emphasizes education and governance in higher learning within Oklahoma.">
            <a:extLst>
              <a:ext uri="{FF2B5EF4-FFF2-40B4-BE49-F238E27FC236}">
                <a16:creationId xmlns:a16="http://schemas.microsoft.com/office/drawing/2014/main" id="{91A3E7C2-2F0B-408B-AD23-13441351E8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33" y="6892276"/>
            <a:ext cx="1408256" cy="708457"/>
          </a:xfrm>
          <a:prstGeom prst="rect">
            <a:avLst/>
          </a:prstGeom>
        </p:spPr>
      </p:pic>
      <p:pic>
        <p:nvPicPr>
          <p:cNvPr id="6" name="Picture 5" descr="Logo for Oklahoma College Assistance Program features a globe with Oklahoma state highlighted in green and orange, topped with a graduation cap. Large letters &quot;OCAP&quot; appear to the right, with full program name below in smaller text.">
            <a:extLst>
              <a:ext uri="{FF2B5EF4-FFF2-40B4-BE49-F238E27FC236}">
                <a16:creationId xmlns:a16="http://schemas.microsoft.com/office/drawing/2014/main" id="{7F5A8FA7-F4F4-A08C-D541-407AEF2988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630" y="6892276"/>
            <a:ext cx="1968881" cy="708457"/>
          </a:xfrm>
          <a:prstGeom prst="rect">
            <a:avLst/>
          </a:prstGeom>
        </p:spPr>
      </p:pic>
      <p:pic>
        <p:nvPicPr>
          <p:cNvPr id="3" name="Picture 2" descr="Logo design featuring the text &quot;UCanGo2&quot; with a graduation cap on the letter &quot;U&quot; and an arrow incorporated into the letter &quot;G,&quot; symbolizing educational achievement and progress. The tagline &quot;Within Reach ... Within You&quot; appears below in blue, emphasizing accessibility and personal empowerment in education.">
            <a:extLst>
              <a:ext uri="{FF2B5EF4-FFF2-40B4-BE49-F238E27FC236}">
                <a16:creationId xmlns:a16="http://schemas.microsoft.com/office/drawing/2014/main" id="{FC795A44-8B63-904F-678B-B2BFE93D1C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752" y="6892276"/>
            <a:ext cx="2978142" cy="708457"/>
          </a:xfrm>
          <a:prstGeom prst="rect">
            <a:avLst/>
          </a:prstGeom>
        </p:spPr>
      </p:pic>
      <p:pic>
        <p:nvPicPr>
          <p:cNvPr id="4" name="Picture 3" descr="Logo featuring bold, colorful text reading &quot;startwithfafsa.org&quot; in teal, green, red, and dark gray. Designed to promote FAFSA website for financial aid application awareness.">
            <a:extLst>
              <a:ext uri="{FF2B5EF4-FFF2-40B4-BE49-F238E27FC236}">
                <a16:creationId xmlns:a16="http://schemas.microsoft.com/office/drawing/2014/main" id="{D4EF8403-1CBF-6F2A-932E-5532CA5070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135" y="6892276"/>
            <a:ext cx="1475952" cy="708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650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95AC68-766A-47A0-A56C-08ECED96A8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0058400" cy="6124575"/>
          </a:xfrm>
          <a:prstGeom prst="rect">
            <a:avLst/>
          </a:prstGeom>
          <a:gradFill>
            <a:gsLst>
              <a:gs pos="52200">
                <a:srgbClr val="00C49A"/>
              </a:gs>
              <a:gs pos="100000">
                <a:schemeClr val="bg1"/>
              </a:gs>
              <a:gs pos="0">
                <a:srgbClr val="009B78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99A4E75E-BA16-45A9-B043-44E33E9EF1C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4915" y="374164"/>
            <a:ext cx="9528561" cy="521681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28575">
                  <a:solidFill>
                    <a:srgbClr val="110068"/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Ask me about filling out the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211F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211F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7" descr="Illustration featuring large navy blue letters spelling &quot;FAFSA&quot; with small diverse people interacting on and around the letters, symbolizing education and application assistance.">
            <a:extLst>
              <a:ext uri="{FF2B5EF4-FFF2-40B4-BE49-F238E27FC236}">
                <a16:creationId xmlns:a16="http://schemas.microsoft.com/office/drawing/2014/main" id="{F0A5723C-2AB9-4C4B-BCF0-1471D6F665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0" r="966" b="27310"/>
          <a:stretch/>
        </p:blipFill>
        <p:spPr>
          <a:xfrm>
            <a:off x="999635" y="1292011"/>
            <a:ext cx="8059123" cy="399118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DF70FE01-C8B9-9C23-8121-3ED35E8FA211}"/>
              </a:ext>
            </a:extLst>
          </p:cNvPr>
          <p:cNvSpPr txBox="1"/>
          <p:nvPr/>
        </p:nvSpPr>
        <p:spPr>
          <a:xfrm>
            <a:off x="1021806" y="5189127"/>
            <a:ext cx="877167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211F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Application for Federal Student Aid</a:t>
            </a:r>
          </a:p>
          <a:p>
            <a:endParaRPr lang="en-US" dirty="0"/>
          </a:p>
        </p:txBody>
      </p:sp>
      <p:pic>
        <p:nvPicPr>
          <p:cNvPr id="5" name="Picture 4" descr="Logo for Oklahoma State Regents for Higher Education features a circular emblem with an open book labeled &quot;VITA&quot; at the center, surrounded by the text &quot;OKLAHOMA STATE REGENTS FOR HIGHER EDUCATION&quot; in blue. The design emphasizes education and governance in higher learning within Oklahoma.">
            <a:extLst>
              <a:ext uri="{FF2B5EF4-FFF2-40B4-BE49-F238E27FC236}">
                <a16:creationId xmlns:a16="http://schemas.microsoft.com/office/drawing/2014/main" id="{EE94A0A4-B934-357F-B1AE-E9C431D097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33" y="6892276"/>
            <a:ext cx="1408256" cy="708457"/>
          </a:xfrm>
          <a:prstGeom prst="rect">
            <a:avLst/>
          </a:prstGeom>
        </p:spPr>
      </p:pic>
      <p:pic>
        <p:nvPicPr>
          <p:cNvPr id="6" name="Picture 5" descr="Logo for Oklahoma College Assistance Program features a globe with Oklahoma state highlighted in green and orange, topped with a graduation cap. Large letters &quot;OCAP&quot; appear to the right, with full program name below in smaller text.">
            <a:extLst>
              <a:ext uri="{FF2B5EF4-FFF2-40B4-BE49-F238E27FC236}">
                <a16:creationId xmlns:a16="http://schemas.microsoft.com/office/drawing/2014/main" id="{57DAFC2D-C230-F55B-9CB2-8D9EDE659F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630" y="6892276"/>
            <a:ext cx="1968881" cy="708457"/>
          </a:xfrm>
          <a:prstGeom prst="rect">
            <a:avLst/>
          </a:prstGeom>
        </p:spPr>
      </p:pic>
      <p:pic>
        <p:nvPicPr>
          <p:cNvPr id="3" name="Picture 2" descr="Logo design featuring the text &quot;UCanGo2&quot; with a graduation cap on the letter &quot;U&quot; and an arrow incorporated into the letter &quot;G,&quot; symbolizing educational achievement and progress. The tagline &quot;Within Reach ... Within You&quot; appears below in blue, emphasizing accessibility and personal empowerment in education.">
            <a:extLst>
              <a:ext uri="{FF2B5EF4-FFF2-40B4-BE49-F238E27FC236}">
                <a16:creationId xmlns:a16="http://schemas.microsoft.com/office/drawing/2014/main" id="{4F9F5758-FAB0-D9E9-5972-2D1806A592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752" y="6892276"/>
            <a:ext cx="2978142" cy="708457"/>
          </a:xfrm>
          <a:prstGeom prst="rect">
            <a:avLst/>
          </a:prstGeom>
        </p:spPr>
      </p:pic>
      <p:pic>
        <p:nvPicPr>
          <p:cNvPr id="4" name="Picture 3" descr="Logo featuring bold, colorful text reading &quot;startwithfafsa.org&quot; in teal, green, red, and dark gray. Designed to promote FAFSA website for financial aid application awareness.">
            <a:extLst>
              <a:ext uri="{FF2B5EF4-FFF2-40B4-BE49-F238E27FC236}">
                <a16:creationId xmlns:a16="http://schemas.microsoft.com/office/drawing/2014/main" id="{4539D717-2E48-C9BB-4E61-F7F1153E2D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135" y="6892276"/>
            <a:ext cx="1475952" cy="708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78951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95AC68-766A-47A0-A56C-08ECED96A8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0058400" cy="6124575"/>
          </a:xfrm>
          <a:prstGeom prst="rect">
            <a:avLst/>
          </a:prstGeom>
          <a:gradFill>
            <a:gsLst>
              <a:gs pos="52200">
                <a:srgbClr val="F96D3D"/>
              </a:gs>
              <a:gs pos="100000">
                <a:schemeClr val="bg1"/>
              </a:gs>
              <a:gs pos="0">
                <a:srgbClr val="F96D3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B3193211-44F9-459C-A48B-32CEFC3335C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4915" y="374164"/>
            <a:ext cx="9528561" cy="521681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>
                  <a:noFill/>
                </a:ln>
                <a:solidFill>
                  <a:srgbClr val="211F48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Ask me about filling out the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211F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211F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7" descr="Illustration featuring large navy blue letters spelling &quot;FAFSA&quot; with small diverse people interacting on and around the letters, symbolizing education and application assistance.">
            <a:extLst>
              <a:ext uri="{FF2B5EF4-FFF2-40B4-BE49-F238E27FC236}">
                <a16:creationId xmlns:a16="http://schemas.microsoft.com/office/drawing/2014/main" id="{F0A5723C-2AB9-4C4B-BCF0-1471D6F665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0" r="966" b="27310"/>
          <a:stretch/>
        </p:blipFill>
        <p:spPr>
          <a:xfrm>
            <a:off x="999635" y="1292011"/>
            <a:ext cx="8059123" cy="3991189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8254F7A-CA6C-3CF3-A008-A895924E52F9}"/>
              </a:ext>
            </a:extLst>
          </p:cNvPr>
          <p:cNvSpPr txBox="1"/>
          <p:nvPr/>
        </p:nvSpPr>
        <p:spPr>
          <a:xfrm>
            <a:off x="1021806" y="5189127"/>
            <a:ext cx="877167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211F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Application for Federal Student Aid</a:t>
            </a:r>
          </a:p>
          <a:p>
            <a:endParaRPr lang="en-US" dirty="0"/>
          </a:p>
        </p:txBody>
      </p:sp>
      <p:pic>
        <p:nvPicPr>
          <p:cNvPr id="5" name="Picture 4" descr="Logo for Oklahoma State Regents for Higher Education features a circular emblem with an open book labeled &quot;VITA&quot; at the center, surrounded by the text &quot;OKLAHOMA STATE REGENTS FOR HIGHER EDUCATION&quot; in blue. The design emphasizes education and governance in higher learning within Oklahoma.">
            <a:extLst>
              <a:ext uri="{FF2B5EF4-FFF2-40B4-BE49-F238E27FC236}">
                <a16:creationId xmlns:a16="http://schemas.microsoft.com/office/drawing/2014/main" id="{6B6424F4-A250-A0F7-E1E7-47EEB26767D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33" y="6892276"/>
            <a:ext cx="1408256" cy="708457"/>
          </a:xfrm>
          <a:prstGeom prst="rect">
            <a:avLst/>
          </a:prstGeom>
        </p:spPr>
      </p:pic>
      <p:pic>
        <p:nvPicPr>
          <p:cNvPr id="6" name="Picture 5" descr="Logo for Oklahoma College Assistance Program features a globe with Oklahoma state highlighted in green and orange, topped with a graduation cap. Large letters &quot;OCAP&quot; appear to the right, with full program name below in smaller text.">
            <a:extLst>
              <a:ext uri="{FF2B5EF4-FFF2-40B4-BE49-F238E27FC236}">
                <a16:creationId xmlns:a16="http://schemas.microsoft.com/office/drawing/2014/main" id="{26E48A23-6EEC-F77A-CA40-381F677240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630" y="6892276"/>
            <a:ext cx="1968881" cy="708457"/>
          </a:xfrm>
          <a:prstGeom prst="rect">
            <a:avLst/>
          </a:prstGeom>
        </p:spPr>
      </p:pic>
      <p:pic>
        <p:nvPicPr>
          <p:cNvPr id="3" name="Picture 2" descr="Logo design featuring the text &quot;UCanGo2&quot; with a graduation cap on the letter &quot;U&quot; and an arrow incorporated into the letter &quot;G,&quot; symbolizing educational achievement and progress. The tagline &quot;Within Reach ... Within You&quot; appears below in blue, emphasizing accessibility and personal empowerment in education.">
            <a:extLst>
              <a:ext uri="{FF2B5EF4-FFF2-40B4-BE49-F238E27FC236}">
                <a16:creationId xmlns:a16="http://schemas.microsoft.com/office/drawing/2014/main" id="{F9E6F4B7-0218-BDF3-3F7D-43408D696C6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752" y="6892276"/>
            <a:ext cx="2978142" cy="708457"/>
          </a:xfrm>
          <a:prstGeom prst="rect">
            <a:avLst/>
          </a:prstGeom>
        </p:spPr>
      </p:pic>
      <p:pic>
        <p:nvPicPr>
          <p:cNvPr id="4" name="Picture 3" descr="Logo featuring bold, colorful text reading &quot;startwithfafsa.org&quot; in teal, green, red, and dark gray. Designed to promote FAFSA website for financial aid application awareness.">
            <a:extLst>
              <a:ext uri="{FF2B5EF4-FFF2-40B4-BE49-F238E27FC236}">
                <a16:creationId xmlns:a16="http://schemas.microsoft.com/office/drawing/2014/main" id="{4286C093-804C-1B7D-FC5A-DF9D2CA8F44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135" y="6892276"/>
            <a:ext cx="1475952" cy="708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663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D95AC68-766A-47A0-A56C-08ECED96A8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0058400" cy="6124575"/>
          </a:xfrm>
          <a:prstGeom prst="rect">
            <a:avLst/>
          </a:prstGeom>
          <a:gradFill>
            <a:gsLst>
              <a:gs pos="52200">
                <a:srgbClr val="C8455C"/>
              </a:gs>
              <a:gs pos="100000">
                <a:schemeClr val="bg1"/>
              </a:gs>
              <a:gs pos="0">
                <a:srgbClr val="C8455C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442659B6-96F6-4E71-86F2-365645C659C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4915" y="374164"/>
            <a:ext cx="9528561" cy="521681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none" strike="noStrike" kern="1200" cap="none" spc="0" normalizeH="0" baseline="0" noProof="0" dirty="0">
                <a:ln w="28575">
                  <a:solidFill>
                    <a:srgbClr val="110068"/>
                  </a:solidFill>
                </a:ln>
                <a:solidFill>
                  <a:schemeClr val="bg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Ask me about filling out the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211F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400" b="1" i="0" u="none" strike="noStrike" kern="1200" cap="none" spc="0" normalizeH="0" baseline="0" noProof="0" dirty="0">
              <a:ln>
                <a:noFill/>
              </a:ln>
              <a:solidFill>
                <a:srgbClr val="211F48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7" descr="Illustration featuring large navy blue letters spelling &quot;FAFSA&quot; with small diverse people interacting on and around the letters, symbolizing education and application assistance.">
            <a:extLst>
              <a:ext uri="{FF2B5EF4-FFF2-40B4-BE49-F238E27FC236}">
                <a16:creationId xmlns:a16="http://schemas.microsoft.com/office/drawing/2014/main" id="{F0A5723C-2AB9-4C4B-BCF0-1471D6F665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30" r="966" b="27310"/>
          <a:stretch/>
        </p:blipFill>
        <p:spPr>
          <a:xfrm>
            <a:off x="999635" y="1292011"/>
            <a:ext cx="8059123" cy="399118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2DA2975B-830E-5161-E103-CF6B42001745}"/>
              </a:ext>
            </a:extLst>
          </p:cNvPr>
          <p:cNvSpPr txBox="1"/>
          <p:nvPr/>
        </p:nvSpPr>
        <p:spPr>
          <a:xfrm>
            <a:off x="1021806" y="5189127"/>
            <a:ext cx="877167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211F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Application for Federal Student Aid</a:t>
            </a:r>
          </a:p>
          <a:p>
            <a:endParaRPr lang="en-US" dirty="0"/>
          </a:p>
        </p:txBody>
      </p:sp>
      <p:pic>
        <p:nvPicPr>
          <p:cNvPr id="5" name="Picture 4" descr="Logo for Oklahoma State Regents for Higher Education features a circular emblem with an open book labeled &quot;VITA&quot; at the center, surrounded by the text &quot;OKLAHOMA STATE REGENTS FOR HIGHER EDUCATION&quot; in blue. The design emphasizes education and governance in higher learning within Oklahoma.">
            <a:extLst>
              <a:ext uri="{FF2B5EF4-FFF2-40B4-BE49-F238E27FC236}">
                <a16:creationId xmlns:a16="http://schemas.microsoft.com/office/drawing/2014/main" id="{B6605552-898A-0DF1-793B-0AB5513F1C6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133" y="6892276"/>
            <a:ext cx="1408256" cy="708457"/>
          </a:xfrm>
          <a:prstGeom prst="rect">
            <a:avLst/>
          </a:prstGeom>
        </p:spPr>
      </p:pic>
      <p:pic>
        <p:nvPicPr>
          <p:cNvPr id="6" name="Picture 5" descr="Logo for Oklahoma College Assistance Program features a globe with Oklahoma state highlighted in green and orange, topped with a graduation cap. Large letters &quot;OCAP&quot; appear to the right, with full program name below in smaller text.">
            <a:extLst>
              <a:ext uri="{FF2B5EF4-FFF2-40B4-BE49-F238E27FC236}">
                <a16:creationId xmlns:a16="http://schemas.microsoft.com/office/drawing/2014/main" id="{4918597B-E970-B315-E9AC-5FE9E4E4EFC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7630" y="6892276"/>
            <a:ext cx="1968881" cy="708457"/>
          </a:xfrm>
          <a:prstGeom prst="rect">
            <a:avLst/>
          </a:prstGeom>
        </p:spPr>
      </p:pic>
      <p:pic>
        <p:nvPicPr>
          <p:cNvPr id="3" name="Picture 2" descr="Logo design featuring the text &quot;UCanGo2&quot; with a graduation cap on the letter &quot;U&quot; and an arrow incorporated into the letter &quot;G,&quot; symbolizing educational achievement and progress. The tagline &quot;Within Reach ... Within You&quot; appears below in blue, emphasizing accessibility and personal empowerment in education.">
            <a:extLst>
              <a:ext uri="{FF2B5EF4-FFF2-40B4-BE49-F238E27FC236}">
                <a16:creationId xmlns:a16="http://schemas.microsoft.com/office/drawing/2014/main" id="{45BEBCE1-81AB-80BA-826B-605EA41DC0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752" y="6892276"/>
            <a:ext cx="2978142" cy="708457"/>
          </a:xfrm>
          <a:prstGeom prst="rect">
            <a:avLst/>
          </a:prstGeom>
        </p:spPr>
      </p:pic>
      <p:pic>
        <p:nvPicPr>
          <p:cNvPr id="4" name="Picture 3" descr="Logo featuring bold, colorful text reading &quot;startwithfafsa.org&quot; in teal, green, red, and dark gray. Designed to promote FAFSA website for financial aid application awareness.">
            <a:extLst>
              <a:ext uri="{FF2B5EF4-FFF2-40B4-BE49-F238E27FC236}">
                <a16:creationId xmlns:a16="http://schemas.microsoft.com/office/drawing/2014/main" id="{69E115ED-40CF-825B-1662-6B4A059699A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3135" y="6892276"/>
            <a:ext cx="1475952" cy="708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80956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72b8a51b-08d1-4d14-a7b4-ff767462a449}" enabled="1" method="Standard" siteId="{f3996c88-1035-4508-9259-b125f4c50b1d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233</TotalTime>
  <Words>108</Words>
  <Application>Microsoft Office PowerPoint</Application>
  <PresentationFormat>Custom</PresentationFormat>
  <Paragraphs>54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Ask me about filling out the      </vt:lpstr>
      <vt:lpstr>Ask me about filling out the      </vt:lpstr>
      <vt:lpstr>Ask me about filling out the      </vt:lpstr>
      <vt:lpstr>Ask me about filling out the      </vt:lpstr>
      <vt:lpstr>Ask me about filling out the      </vt:lpstr>
      <vt:lpstr>Ask me about filling out the      </vt:lpstr>
      <vt:lpstr>Ask me about filling out the      </vt:lpstr>
      <vt:lpstr>Ask me about filling out the      </vt:lpstr>
      <vt:lpstr>Ask me about filling out the  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Shaklee, Theresa</dc:creator>
  <cp:lastModifiedBy>Solomon, Nelson</cp:lastModifiedBy>
  <cp:revision>20</cp:revision>
  <cp:lastPrinted>2024-07-10T19:52:58Z</cp:lastPrinted>
  <dcterms:created xsi:type="dcterms:W3CDTF">2024-07-09T19:28:32Z</dcterms:created>
  <dcterms:modified xsi:type="dcterms:W3CDTF">2026-07-23T21:30:56Z</dcterms:modified>
</cp:coreProperties>
</file>